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2"/>
  </p:notesMasterIdLst>
  <p:sldIdLst>
    <p:sldId id="309" r:id="rId5"/>
    <p:sldId id="2147483626" r:id="rId6"/>
    <p:sldId id="2147483628" r:id="rId7"/>
    <p:sldId id="2147483629" r:id="rId8"/>
    <p:sldId id="2147483627" r:id="rId9"/>
    <p:sldId id="2147483631" r:id="rId10"/>
    <p:sldId id="2147483630" r:id="rId11"/>
    <p:sldId id="323" r:id="rId12"/>
    <p:sldId id="477" r:id="rId13"/>
    <p:sldId id="2147483647" r:id="rId14"/>
    <p:sldId id="256" r:id="rId15"/>
    <p:sldId id="2147483646" r:id="rId16"/>
    <p:sldId id="2147483632" r:id="rId17"/>
    <p:sldId id="2147483635" r:id="rId18"/>
    <p:sldId id="2147483636" r:id="rId19"/>
    <p:sldId id="257" r:id="rId20"/>
    <p:sldId id="214748364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D69B41-F559-63F5-4AC2-023B4ABC1217}" name="Chawa, Sennah" initials="SC" userId="S::schawa@deloitte.com::b4c16718-4dc5-4017-8566-30ccb3d75a2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8494A"/>
    <a:srgbClr val="DFAE6C"/>
    <a:srgbClr val="130A01"/>
    <a:srgbClr val="382D1F"/>
    <a:srgbClr val="001329"/>
    <a:srgbClr val="E7E4F8"/>
    <a:srgbClr val="D3CAB7"/>
    <a:srgbClr val="FCC9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1FD08A-2A92-403B-A99E-D5986E742FD2}" v="50" dt="2026-08-17T11:33:44.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p:scale>
          <a:sx n="153" d="100"/>
          <a:sy n="153" d="100"/>
        </p:scale>
        <p:origin x="275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B37A5E-B0BC-490E-9D8C-45F2798A3740}" type="datetimeFigureOut">
              <a:rPr lang="en-AE" smtClean="0"/>
              <a:t>17/08/2026</a:t>
            </a:fld>
            <a:endParaRPr lang="en-A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0F90F-EAE6-403E-B16E-EF30E8DAE165}" type="slidenum">
              <a:rPr lang="en-AE" smtClean="0"/>
              <a:t>‹#›</a:t>
            </a:fld>
            <a:endParaRPr lang="en-AE"/>
          </a:p>
        </p:txBody>
      </p:sp>
    </p:spTree>
    <p:extLst>
      <p:ext uri="{BB962C8B-B14F-4D97-AF65-F5344CB8AC3E}">
        <p14:creationId xmlns:p14="http://schemas.microsoft.com/office/powerpoint/2010/main" val="1223570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419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8977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071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08862-25A6-50C4-B981-78595FF18A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D68DD-FAE7-74FC-4A26-4FAC5134FF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64C83-5128-5175-4DE3-C22B12931F3C}"/>
              </a:ext>
            </a:extLst>
          </p:cNvPr>
          <p:cNvSpPr>
            <a:spLocks noGrp="1"/>
          </p:cNvSpPr>
          <p:nvPr>
            <p:ph type="body" idx="1"/>
          </p:nvPr>
        </p:nvSpPr>
        <p:spPr/>
        <p:txBody>
          <a:bodyPr/>
          <a:lstStyle/>
          <a:p>
            <a:endParaRPr lang="en-AE"/>
          </a:p>
        </p:txBody>
      </p:sp>
      <p:sp>
        <p:nvSpPr>
          <p:cNvPr id="4" name="Slide Number Placeholder 3">
            <a:extLst>
              <a:ext uri="{FF2B5EF4-FFF2-40B4-BE49-F238E27FC236}">
                <a16:creationId xmlns:a16="http://schemas.microsoft.com/office/drawing/2014/main" id="{EBB096C8-DDE1-004A-0A8D-46086C428C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086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0B0D5-9718-91F0-4898-BE1D25825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8922F-56E4-BA29-5618-78A8EEEE3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2881F-E9A0-763D-C6D1-2598B2D863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32C8BC9-0AB5-7FBC-F5E0-3D927C9792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1227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E51CE-B430-C3A7-2B51-A177B28D96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7AEFFF-A155-5AFC-288B-E108D8CEE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30DADE-6A1C-EA6A-8706-2996AA4871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0234FD-F77F-FB17-E8B6-B29A327423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9741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138DE-1CE5-D4F2-0E52-63F391BEB0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0CE203-78C9-C42F-1397-B98CE9EAD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8FB4E-9A9E-07A7-378C-747699AB4E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E7B950-DAE2-77D1-064E-4D75B64792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0253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B2D82-7D22-F3E0-0F47-E3E56B369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59903-C500-E919-91CE-F23AFB2CB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81338E-2B34-3A6C-D55E-27EE06869A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6A2CE8-8039-582B-2214-9C519E4892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5634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80F90F-EAE6-403E-B16E-EF30E8DAE165}" type="slidenum">
              <a:rPr lang="en-AE" smtClean="0"/>
              <a:t>17</a:t>
            </a:fld>
            <a:endParaRPr lang="en-AE"/>
          </a:p>
        </p:txBody>
      </p:sp>
    </p:spTree>
    <p:extLst>
      <p:ext uri="{BB962C8B-B14F-4D97-AF65-F5344CB8AC3E}">
        <p14:creationId xmlns:p14="http://schemas.microsoft.com/office/powerpoint/2010/main" val="3389708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658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E756-FD97-3DB0-D30F-01A4CF173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7A90AE-1BA2-B28C-8237-DAD94F3804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7B929-1B88-78E1-335F-38AE03951C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019966-6A41-FE63-963D-01F8659979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6733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825D6-A0FC-24EE-C0CA-4DDDF0D89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153D0-6043-F901-3ECF-82DD59738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62BA0-2EF5-CED2-89C0-9391BD7074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82C95C-489F-BF04-E325-30F21C295E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6883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5A42A-54AA-7993-409A-0C4C945C1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2BC62D-F97E-BE1A-2E2A-51D0564B5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87E60-CC86-ABBF-8876-26BC7DBBB5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98B780-B213-CB0C-6323-7EF1F95F87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0879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47D01-5BF8-2505-B558-838DDC926A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B1E4D-651B-9769-4B45-1D26012593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7991A-BC25-D214-8351-FD545C51D3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469725-A2B8-0817-D6B6-546C3C0D24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0841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9EF61-A183-495D-22C9-EA9104AED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3A4F4-43A8-6BDD-FA5B-18716B5BAD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80B33-13D4-B586-B34A-F78B1A4769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926040-4E5E-671F-BBF6-0618A7B7F3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3736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189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55A3F-E005-22D4-0073-95302BE79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1743B-E41F-F2BC-A7AB-1570717A9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3E851-E39E-22DA-39F5-5FB083B2B2C0}"/>
              </a:ext>
            </a:extLst>
          </p:cNvPr>
          <p:cNvSpPr>
            <a:spLocks noGrp="1"/>
          </p:cNvSpPr>
          <p:nvPr>
            <p:ph type="body" idx="1"/>
          </p:nvPr>
        </p:nvSpPr>
        <p:spPr/>
        <p:txBody>
          <a:bodyPr/>
          <a:lstStyle/>
          <a:p>
            <a:endParaRPr lang="en-AE"/>
          </a:p>
        </p:txBody>
      </p:sp>
      <p:sp>
        <p:nvSpPr>
          <p:cNvPr id="4" name="Slide Number Placeholder 3">
            <a:extLst>
              <a:ext uri="{FF2B5EF4-FFF2-40B4-BE49-F238E27FC236}">
                <a16:creationId xmlns:a16="http://schemas.microsoft.com/office/drawing/2014/main" id="{24F92FFC-05EF-57DD-D450-68572BC575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4254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sv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Editable Title Slide">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B8111F0-E3FE-4698-7701-3AC5CB73B02C}"/>
              </a:ext>
            </a:extLst>
          </p:cNvPr>
          <p:cNvGraphicFramePr>
            <a:graphicFrameLocks noChangeAspect="1"/>
          </p:cNvGraphicFramePr>
          <p:nvPr userDrawn="1">
            <p:custDataLst>
              <p:tags r:id="rId1"/>
            </p:custDataLst>
            <p:extLst>
              <p:ext uri="{D42A27DB-BD31-4B8C-83A1-F6EECF244321}">
                <p14:modId xmlns:p14="http://schemas.microsoft.com/office/powerpoint/2010/main" val="19143630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5" name="think-cell data - do not delete" hidden="1">
                        <a:extLst>
                          <a:ext uri="{FF2B5EF4-FFF2-40B4-BE49-F238E27FC236}">
                            <a16:creationId xmlns:a16="http://schemas.microsoft.com/office/drawing/2014/main" id="{1B8111F0-E3FE-4698-7701-3AC5CB73B0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7">
            <a:extLst>
              <a:ext uri="{FF2B5EF4-FFF2-40B4-BE49-F238E27FC236}">
                <a16:creationId xmlns:a16="http://schemas.microsoft.com/office/drawing/2014/main" id="{6F78A03E-01CD-A52E-2F4C-91901DC89713}"/>
              </a:ext>
            </a:extLst>
          </p:cNvPr>
          <p:cNvSpPr>
            <a:spLocks noGrp="1"/>
          </p:cNvSpPr>
          <p:nvPr>
            <p:ph type="pic" sz="quarter" idx="11"/>
          </p:nvPr>
        </p:nvSpPr>
        <p:spPr>
          <a:xfrm>
            <a:off x="0" y="0"/>
            <a:ext cx="5223641" cy="6858000"/>
          </a:xfrm>
        </p:spPr>
        <p:txBody>
          <a:bodyPr/>
          <a:lstStyle>
            <a:lvl1pPr>
              <a:defRPr b="0">
                <a:solidFill>
                  <a:schemeClr val="tx1"/>
                </a:solidFill>
              </a:defRPr>
            </a:lvl1pPr>
          </a:lstStyle>
          <a:p>
            <a:endParaRPr lang="en-US"/>
          </a:p>
        </p:txBody>
      </p:sp>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234719" y="359387"/>
            <a:ext cx="2592000" cy="887228"/>
          </a:xfrm>
          <a:prstGeom prst="rect">
            <a:avLst/>
          </a:prstGeom>
        </p:spPr>
      </p:pic>
      <p:sp>
        <p:nvSpPr>
          <p:cNvPr id="9" name="Rectangle 8">
            <a:extLst>
              <a:ext uri="{FF2B5EF4-FFF2-40B4-BE49-F238E27FC236}">
                <a16:creationId xmlns:a16="http://schemas.microsoft.com/office/drawing/2014/main" id="{AD16716E-2751-DDE9-FD71-48ABDA857D6F}"/>
              </a:ext>
            </a:extLst>
          </p:cNvPr>
          <p:cNvSpPr/>
          <p:nvPr userDrawn="1"/>
        </p:nvSpPr>
        <p:spPr>
          <a:xfrm>
            <a:off x="5223641" y="0"/>
            <a:ext cx="872359" cy="6858000"/>
          </a:xfrm>
          <a:prstGeom prst="rect">
            <a:avLst/>
          </a:prstGeom>
          <a:solidFill>
            <a:srgbClr val="E3D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3274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Dawn 4">
    <p:bg>
      <p:bgRef idx="1003">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60D39F6-98C5-7899-2BDE-E5ABBBDE732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124975" y="2171604"/>
            <a:ext cx="4029171" cy="4029171"/>
          </a:xfrm>
          <a:prstGeom prst="rect">
            <a:avLst/>
          </a:prstGeom>
        </p:spPr>
      </p:pic>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234719" y="359387"/>
            <a:ext cx="2592000" cy="887228"/>
          </a:xfrm>
          <a:prstGeom prst="rect">
            <a:avLst/>
          </a:prstGeom>
        </p:spPr>
      </p:pic>
      <p:sp>
        <p:nvSpPr>
          <p:cNvPr id="4" name="Title 1">
            <a:extLst>
              <a:ext uri="{FF2B5EF4-FFF2-40B4-BE49-F238E27FC236}">
                <a16:creationId xmlns:a16="http://schemas.microsoft.com/office/drawing/2014/main" id="{08D62997-21ED-27A6-7298-DDC791D8FC58}"/>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6" name="Subtitle 2">
            <a:extLst>
              <a:ext uri="{FF2B5EF4-FFF2-40B4-BE49-F238E27FC236}">
                <a16:creationId xmlns:a16="http://schemas.microsoft.com/office/drawing/2014/main" id="{73551D1D-3B59-05E9-0D79-CAC859953529}"/>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sp>
        <p:nvSpPr>
          <p:cNvPr id="5" name="Date Placeholder 4">
            <a:extLst>
              <a:ext uri="{FF2B5EF4-FFF2-40B4-BE49-F238E27FC236}">
                <a16:creationId xmlns:a16="http://schemas.microsoft.com/office/drawing/2014/main" id="{AE133203-2EB0-B4A8-D973-8A767E7FB361}"/>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Tree>
    <p:extLst>
      <p:ext uri="{BB962C8B-B14F-4D97-AF65-F5344CB8AC3E}">
        <p14:creationId xmlns:p14="http://schemas.microsoft.com/office/powerpoint/2010/main" val="31651175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66">
          <p15:clr>
            <a:srgbClr val="FBAE40"/>
          </p15:clr>
        </p15:guide>
        <p15:guide id="2" orient="horz" pos="3906">
          <p15:clr>
            <a:srgbClr val="FBAE40"/>
          </p15:clr>
        </p15:guide>
        <p15:guide id="3" pos="4271">
          <p15:clr>
            <a:srgbClr val="FBAE40"/>
          </p15:clr>
        </p15:guide>
        <p15:guide id="4" pos="725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2"/>
      </p:bgRef>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E91F44C0-594E-8796-EE20-584238ACC8E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015515" y="1307192"/>
            <a:ext cx="4176485" cy="4243615"/>
          </a:xfrm>
          <a:prstGeom prst="rect">
            <a:avLst/>
          </a:prstGeom>
        </p:spPr>
      </p:pic>
      <p:sp>
        <p:nvSpPr>
          <p:cNvPr id="11" name="Graphic 9">
            <a:extLst>
              <a:ext uri="{FF2B5EF4-FFF2-40B4-BE49-F238E27FC236}">
                <a16:creationId xmlns:a16="http://schemas.microsoft.com/office/drawing/2014/main" id="{F55D1B1D-364B-D4B1-1E21-52668E2E79BD}"/>
              </a:ext>
            </a:extLst>
          </p:cNvPr>
          <p:cNvSpPr/>
          <p:nvPr/>
        </p:nvSpPr>
        <p:spPr>
          <a:xfrm>
            <a:off x="0" y="0"/>
            <a:ext cx="6858063" cy="6858000"/>
          </a:xfrm>
          <a:custGeom>
            <a:avLst/>
            <a:gdLst>
              <a:gd name="connsiteX0" fmla="*/ 6858064 w 6858063"/>
              <a:gd name="connsiteY0" fmla="*/ 0 h 6858000"/>
              <a:gd name="connsiteX1" fmla="*/ 0 w 6858063"/>
              <a:gd name="connsiteY1" fmla="*/ 0 h 6858000"/>
              <a:gd name="connsiteX2" fmla="*/ 0 w 6858063"/>
              <a:gd name="connsiteY2" fmla="*/ 6858000 h 6858000"/>
              <a:gd name="connsiteX3" fmla="*/ 6858064 w 6858063"/>
              <a:gd name="connsiteY3" fmla="*/ 0 h 6858000"/>
            </a:gdLst>
            <a:ahLst/>
            <a:cxnLst>
              <a:cxn ang="0">
                <a:pos x="connsiteX0" y="connsiteY0"/>
              </a:cxn>
              <a:cxn ang="0">
                <a:pos x="connsiteX1" y="connsiteY1"/>
              </a:cxn>
              <a:cxn ang="0">
                <a:pos x="connsiteX2" y="connsiteY2"/>
              </a:cxn>
              <a:cxn ang="0">
                <a:pos x="connsiteX3" y="connsiteY3"/>
              </a:cxn>
            </a:cxnLst>
            <a:rect l="l" t="t" r="r" b="b"/>
            <a:pathLst>
              <a:path w="6858063" h="6858000">
                <a:moveTo>
                  <a:pt x="6858064" y="0"/>
                </a:moveTo>
                <a:lnTo>
                  <a:pt x="0" y="0"/>
                </a:lnTo>
                <a:lnTo>
                  <a:pt x="0" y="6858000"/>
                </a:lnTo>
                <a:cubicBezTo>
                  <a:pt x="3787584" y="6858000"/>
                  <a:pt x="6858064" y="3787584"/>
                  <a:pt x="6858064" y="0"/>
                </a:cubicBezTo>
                <a:close/>
              </a:path>
            </a:pathLst>
          </a:custGeom>
          <a:solidFill>
            <a:schemeClr val="accent2"/>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FB8451-19A4-2B08-D894-7217761AFBD5}"/>
              </a:ext>
            </a:extLst>
          </p:cNvPr>
          <p:cNvSpPr>
            <a:spLocks noGrp="1"/>
          </p:cNvSpPr>
          <p:nvPr>
            <p:ph type="title"/>
          </p:nvPr>
        </p:nvSpPr>
        <p:spPr>
          <a:xfrm>
            <a:off x="371475" y="2099903"/>
            <a:ext cx="4489892" cy="2852737"/>
          </a:xfrm>
        </p:spPr>
        <p:txBody>
          <a:bodyPr anchor="t" anchorCtr="0"/>
          <a:lstStyle>
            <a:lvl1pPr algn="l">
              <a:lnSpc>
                <a:spcPct val="83000"/>
              </a:lnSpc>
              <a:defRPr sz="5000" cap="none" baseline="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DD39998-2147-DA8F-64B6-DBA510BA639F}"/>
              </a:ext>
            </a:extLst>
          </p:cNvPr>
          <p:cNvSpPr>
            <a:spLocks noGrp="1"/>
          </p:cNvSpPr>
          <p:nvPr>
            <p:ph type="body" idx="1"/>
          </p:nvPr>
        </p:nvSpPr>
        <p:spPr>
          <a:xfrm>
            <a:off x="371475" y="762592"/>
            <a:ext cx="5948302" cy="679231"/>
          </a:xfrm>
        </p:spPr>
        <p:txBody>
          <a:bodyPr anchor="b" anchorCtr="0"/>
          <a:lstStyle>
            <a:lvl1pPr marL="0" indent="0" algn="l">
              <a:buNone/>
              <a:defRPr sz="30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 Placeholder 2">
            <a:extLst>
              <a:ext uri="{FF2B5EF4-FFF2-40B4-BE49-F238E27FC236}">
                <a16:creationId xmlns:a16="http://schemas.microsoft.com/office/drawing/2014/main" id="{8DC00025-C797-913A-CB89-DF121E812024}"/>
              </a:ext>
            </a:extLst>
          </p:cNvPr>
          <p:cNvSpPr>
            <a:spLocks noGrp="1"/>
          </p:cNvSpPr>
          <p:nvPr>
            <p:ph type="body" idx="10"/>
          </p:nvPr>
        </p:nvSpPr>
        <p:spPr>
          <a:xfrm>
            <a:off x="371475" y="69201"/>
            <a:ext cx="5734051" cy="485772"/>
          </a:xfrm>
        </p:spPr>
        <p:txBody>
          <a:bodyPr anchor="b"/>
          <a:lstStyle>
            <a:lvl1pPr marL="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Date Placeholder 11">
            <a:extLst>
              <a:ext uri="{FF2B5EF4-FFF2-40B4-BE49-F238E27FC236}">
                <a16:creationId xmlns:a16="http://schemas.microsoft.com/office/drawing/2014/main" id="{5BA223B4-B626-2481-5C08-565C8A7E8F55}"/>
              </a:ext>
            </a:extLst>
          </p:cNvPr>
          <p:cNvSpPr>
            <a:spLocks noGrp="1"/>
          </p:cNvSpPr>
          <p:nvPr>
            <p:ph type="dt" sz="half" idx="11"/>
          </p:nvPr>
        </p:nvSpPr>
        <p:spPr>
          <a:xfrm>
            <a:off x="371475" y="6446043"/>
            <a:ext cx="2857500" cy="177800"/>
          </a:xfrm>
          <a:prstGeom prst="rect">
            <a:avLst/>
          </a:prstGeom>
        </p:spPr>
        <p:txBody>
          <a:bodyPr/>
          <a:lstStyle>
            <a:lvl1pPr>
              <a:defRPr>
                <a:solidFill>
                  <a:schemeClr val="bg1"/>
                </a:solidFill>
              </a:defRPr>
            </a:lvl1pPr>
          </a:lstStyle>
          <a:p>
            <a:r>
              <a:rPr lang="en-US"/>
              <a:t>© Department of Culture &amp; Tourism Abu Dhabi</a:t>
            </a:r>
          </a:p>
        </p:txBody>
      </p:sp>
      <p:sp>
        <p:nvSpPr>
          <p:cNvPr id="14" name="Slide Number Placeholder 13">
            <a:extLst>
              <a:ext uri="{FF2B5EF4-FFF2-40B4-BE49-F238E27FC236}">
                <a16:creationId xmlns:a16="http://schemas.microsoft.com/office/drawing/2014/main" id="{E44E163E-B62D-1ECE-07C1-FB3489F673F3}"/>
              </a:ext>
            </a:extLst>
          </p:cNvPr>
          <p:cNvSpPr>
            <a:spLocks noGrp="1"/>
          </p:cNvSpPr>
          <p:nvPr>
            <p:ph type="sldNum" sz="quarter" idx="13"/>
          </p:nvPr>
        </p:nvSpPr>
        <p:spPr>
          <a:xfrm>
            <a:off x="11482388" y="6446043"/>
            <a:ext cx="338137" cy="177800"/>
          </a:xfrm>
          <a:prstGeom prst="rect">
            <a:avLst/>
          </a:prstGeom>
        </p:spPr>
        <p:txBody>
          <a:bodyPr/>
          <a:lstStyle>
            <a:lvl1pPr>
              <a:defRPr>
                <a:solidFill>
                  <a:schemeClr val="bg1"/>
                </a:solidFill>
              </a:defRPr>
            </a:lvl1pPr>
          </a:lstStyle>
          <a:p>
            <a:fld id="{BE375096-6367-4A46-9B35-1C341654C780}" type="slidenum">
              <a:rPr lang="en-US" smtClean="0"/>
              <a:pPr/>
              <a:t>‹#›</a:t>
            </a:fld>
            <a:endParaRPr lang="en-US"/>
          </a:p>
        </p:txBody>
      </p:sp>
    </p:spTree>
    <p:extLst>
      <p:ext uri="{BB962C8B-B14F-4D97-AF65-F5344CB8AC3E}">
        <p14:creationId xmlns:p14="http://schemas.microsoft.com/office/powerpoint/2010/main" val="97594601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puple">
    <p:bg>
      <p:bgRef idx="1001">
        <a:schemeClr val="bg2"/>
      </p:bgRef>
    </p:bg>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424091CF-255A-ABB1-53DE-B01341B01D8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54930" y="1336690"/>
            <a:ext cx="4184619" cy="4184619"/>
          </a:xfrm>
          <a:prstGeom prst="rect">
            <a:avLst/>
          </a:prstGeom>
        </p:spPr>
      </p:pic>
      <p:sp>
        <p:nvSpPr>
          <p:cNvPr id="11" name="Graphic 9">
            <a:extLst>
              <a:ext uri="{FF2B5EF4-FFF2-40B4-BE49-F238E27FC236}">
                <a16:creationId xmlns:a16="http://schemas.microsoft.com/office/drawing/2014/main" id="{F55D1B1D-364B-D4B1-1E21-52668E2E79BD}"/>
              </a:ext>
            </a:extLst>
          </p:cNvPr>
          <p:cNvSpPr/>
          <p:nvPr/>
        </p:nvSpPr>
        <p:spPr>
          <a:xfrm>
            <a:off x="0" y="0"/>
            <a:ext cx="6858063" cy="6858000"/>
          </a:xfrm>
          <a:custGeom>
            <a:avLst/>
            <a:gdLst>
              <a:gd name="connsiteX0" fmla="*/ 6858064 w 6858063"/>
              <a:gd name="connsiteY0" fmla="*/ 0 h 6858000"/>
              <a:gd name="connsiteX1" fmla="*/ 0 w 6858063"/>
              <a:gd name="connsiteY1" fmla="*/ 0 h 6858000"/>
              <a:gd name="connsiteX2" fmla="*/ 0 w 6858063"/>
              <a:gd name="connsiteY2" fmla="*/ 6858000 h 6858000"/>
              <a:gd name="connsiteX3" fmla="*/ 6858064 w 6858063"/>
              <a:gd name="connsiteY3" fmla="*/ 0 h 6858000"/>
            </a:gdLst>
            <a:ahLst/>
            <a:cxnLst>
              <a:cxn ang="0">
                <a:pos x="connsiteX0" y="connsiteY0"/>
              </a:cxn>
              <a:cxn ang="0">
                <a:pos x="connsiteX1" y="connsiteY1"/>
              </a:cxn>
              <a:cxn ang="0">
                <a:pos x="connsiteX2" y="connsiteY2"/>
              </a:cxn>
              <a:cxn ang="0">
                <a:pos x="connsiteX3" y="connsiteY3"/>
              </a:cxn>
            </a:cxnLst>
            <a:rect l="l" t="t" r="r" b="b"/>
            <a:pathLst>
              <a:path w="6858063" h="6858000">
                <a:moveTo>
                  <a:pt x="6858064" y="0"/>
                </a:moveTo>
                <a:lnTo>
                  <a:pt x="0" y="0"/>
                </a:lnTo>
                <a:lnTo>
                  <a:pt x="0" y="6858000"/>
                </a:lnTo>
                <a:cubicBezTo>
                  <a:pt x="3787584" y="6858000"/>
                  <a:pt x="6858064" y="3787584"/>
                  <a:pt x="6858064" y="0"/>
                </a:cubicBezTo>
                <a:close/>
              </a:path>
            </a:pathLst>
          </a:custGeom>
          <a:solidFill>
            <a:schemeClr val="accent3"/>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FB8451-19A4-2B08-D894-7217761AFBD5}"/>
              </a:ext>
            </a:extLst>
          </p:cNvPr>
          <p:cNvSpPr>
            <a:spLocks noGrp="1"/>
          </p:cNvSpPr>
          <p:nvPr>
            <p:ph type="title"/>
          </p:nvPr>
        </p:nvSpPr>
        <p:spPr>
          <a:xfrm>
            <a:off x="371475" y="2099903"/>
            <a:ext cx="4489892" cy="2852737"/>
          </a:xfrm>
        </p:spPr>
        <p:txBody>
          <a:bodyPr anchor="t" anchorCtr="0"/>
          <a:lstStyle>
            <a:lvl1pPr algn="l">
              <a:lnSpc>
                <a:spcPct val="83000"/>
              </a:lnSpc>
              <a:defRPr sz="5000" cap="none" baseline="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DD39998-2147-DA8F-64B6-DBA510BA639F}"/>
              </a:ext>
            </a:extLst>
          </p:cNvPr>
          <p:cNvSpPr>
            <a:spLocks noGrp="1"/>
          </p:cNvSpPr>
          <p:nvPr>
            <p:ph type="body" idx="1"/>
          </p:nvPr>
        </p:nvSpPr>
        <p:spPr>
          <a:xfrm>
            <a:off x="371475" y="762592"/>
            <a:ext cx="5948302" cy="679231"/>
          </a:xfrm>
        </p:spPr>
        <p:txBody>
          <a:bodyPr anchor="b" anchorCtr="0"/>
          <a:lstStyle>
            <a:lvl1pPr marL="0" indent="0" algn="l">
              <a:buNone/>
              <a:defRPr sz="30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 Placeholder 2">
            <a:extLst>
              <a:ext uri="{FF2B5EF4-FFF2-40B4-BE49-F238E27FC236}">
                <a16:creationId xmlns:a16="http://schemas.microsoft.com/office/drawing/2014/main" id="{8DC00025-C797-913A-CB89-DF121E812024}"/>
              </a:ext>
            </a:extLst>
          </p:cNvPr>
          <p:cNvSpPr>
            <a:spLocks noGrp="1"/>
          </p:cNvSpPr>
          <p:nvPr>
            <p:ph type="body" idx="10"/>
          </p:nvPr>
        </p:nvSpPr>
        <p:spPr>
          <a:xfrm>
            <a:off x="371475" y="69201"/>
            <a:ext cx="5734051" cy="485772"/>
          </a:xfrm>
        </p:spPr>
        <p:txBody>
          <a:bodyPr anchor="b"/>
          <a:lstStyle>
            <a:lvl1pPr marL="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Date Placeholder 11">
            <a:extLst>
              <a:ext uri="{FF2B5EF4-FFF2-40B4-BE49-F238E27FC236}">
                <a16:creationId xmlns:a16="http://schemas.microsoft.com/office/drawing/2014/main" id="{5BA223B4-B626-2481-5C08-565C8A7E8F55}"/>
              </a:ext>
            </a:extLst>
          </p:cNvPr>
          <p:cNvSpPr>
            <a:spLocks noGrp="1"/>
          </p:cNvSpPr>
          <p:nvPr>
            <p:ph type="dt" sz="half" idx="11"/>
          </p:nvPr>
        </p:nvSpPr>
        <p:spPr>
          <a:xfrm>
            <a:off x="371475" y="6446043"/>
            <a:ext cx="2857500" cy="177800"/>
          </a:xfrm>
          <a:prstGeom prst="rect">
            <a:avLst/>
          </a:prstGeom>
        </p:spPr>
        <p:txBody>
          <a:bodyPr/>
          <a:lstStyle>
            <a:lvl1pPr>
              <a:defRPr>
                <a:solidFill>
                  <a:schemeClr val="bg1"/>
                </a:solidFill>
              </a:defRPr>
            </a:lvl1pPr>
          </a:lstStyle>
          <a:p>
            <a:r>
              <a:rPr lang="en-US"/>
              <a:t>© Department of Culture &amp; Tourism Abu Dhabi</a:t>
            </a:r>
          </a:p>
        </p:txBody>
      </p:sp>
      <p:sp>
        <p:nvSpPr>
          <p:cNvPr id="14" name="Slide Number Placeholder 13">
            <a:extLst>
              <a:ext uri="{FF2B5EF4-FFF2-40B4-BE49-F238E27FC236}">
                <a16:creationId xmlns:a16="http://schemas.microsoft.com/office/drawing/2014/main" id="{E44E163E-B62D-1ECE-07C1-FB3489F673F3}"/>
              </a:ext>
            </a:extLst>
          </p:cNvPr>
          <p:cNvSpPr>
            <a:spLocks noGrp="1"/>
          </p:cNvSpPr>
          <p:nvPr>
            <p:ph type="sldNum" sz="quarter" idx="13"/>
          </p:nvPr>
        </p:nvSpPr>
        <p:spPr>
          <a:xfrm>
            <a:off x="11482388" y="6446043"/>
            <a:ext cx="338137" cy="177800"/>
          </a:xfrm>
          <a:prstGeom prst="rect">
            <a:avLst/>
          </a:prstGeom>
        </p:spPr>
        <p:txBody>
          <a:bodyPr/>
          <a:lstStyle>
            <a:lvl1pPr>
              <a:defRPr>
                <a:solidFill>
                  <a:schemeClr val="bg1"/>
                </a:solidFill>
              </a:defRPr>
            </a:lvl1pPr>
          </a:lstStyle>
          <a:p>
            <a:fld id="{BE375096-6367-4A46-9B35-1C341654C780}" type="slidenum">
              <a:rPr lang="en-US" smtClean="0"/>
              <a:pPr/>
              <a:t>‹#›</a:t>
            </a:fld>
            <a:endParaRPr lang="en-US"/>
          </a:p>
        </p:txBody>
      </p:sp>
    </p:spTree>
    <p:extLst>
      <p:ext uri="{BB962C8B-B14F-4D97-AF65-F5344CB8AC3E}">
        <p14:creationId xmlns:p14="http://schemas.microsoft.com/office/powerpoint/2010/main" val="4878056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green">
    <p:bg>
      <p:bgRef idx="1001">
        <a:schemeClr val="bg2"/>
      </p:bgRef>
    </p:bg>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33E4FD9F-213A-FE4C-BE1F-1E8264E42E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57142" y="1339865"/>
            <a:ext cx="4194314" cy="4194314"/>
          </a:xfrm>
          <a:prstGeom prst="rect">
            <a:avLst/>
          </a:prstGeom>
        </p:spPr>
      </p:pic>
      <p:sp>
        <p:nvSpPr>
          <p:cNvPr id="11" name="Graphic 9">
            <a:extLst>
              <a:ext uri="{FF2B5EF4-FFF2-40B4-BE49-F238E27FC236}">
                <a16:creationId xmlns:a16="http://schemas.microsoft.com/office/drawing/2014/main" id="{F55D1B1D-364B-D4B1-1E21-52668E2E79BD}"/>
              </a:ext>
            </a:extLst>
          </p:cNvPr>
          <p:cNvSpPr/>
          <p:nvPr/>
        </p:nvSpPr>
        <p:spPr>
          <a:xfrm>
            <a:off x="0" y="0"/>
            <a:ext cx="6858063" cy="6858000"/>
          </a:xfrm>
          <a:custGeom>
            <a:avLst/>
            <a:gdLst>
              <a:gd name="connsiteX0" fmla="*/ 6858064 w 6858063"/>
              <a:gd name="connsiteY0" fmla="*/ 0 h 6858000"/>
              <a:gd name="connsiteX1" fmla="*/ 0 w 6858063"/>
              <a:gd name="connsiteY1" fmla="*/ 0 h 6858000"/>
              <a:gd name="connsiteX2" fmla="*/ 0 w 6858063"/>
              <a:gd name="connsiteY2" fmla="*/ 6858000 h 6858000"/>
              <a:gd name="connsiteX3" fmla="*/ 6858064 w 6858063"/>
              <a:gd name="connsiteY3" fmla="*/ 0 h 6858000"/>
            </a:gdLst>
            <a:ahLst/>
            <a:cxnLst>
              <a:cxn ang="0">
                <a:pos x="connsiteX0" y="connsiteY0"/>
              </a:cxn>
              <a:cxn ang="0">
                <a:pos x="connsiteX1" y="connsiteY1"/>
              </a:cxn>
              <a:cxn ang="0">
                <a:pos x="connsiteX2" y="connsiteY2"/>
              </a:cxn>
              <a:cxn ang="0">
                <a:pos x="connsiteX3" y="connsiteY3"/>
              </a:cxn>
            </a:cxnLst>
            <a:rect l="l" t="t" r="r" b="b"/>
            <a:pathLst>
              <a:path w="6858063" h="6858000">
                <a:moveTo>
                  <a:pt x="6858064" y="0"/>
                </a:moveTo>
                <a:lnTo>
                  <a:pt x="0" y="0"/>
                </a:lnTo>
                <a:lnTo>
                  <a:pt x="0" y="6858000"/>
                </a:lnTo>
                <a:cubicBezTo>
                  <a:pt x="3787584" y="6858000"/>
                  <a:pt x="6858064" y="3787584"/>
                  <a:pt x="6858064" y="0"/>
                </a:cubicBezTo>
                <a:close/>
              </a:path>
            </a:pathLst>
          </a:custGeom>
          <a:solidFill>
            <a:schemeClr val="accent4"/>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FB8451-19A4-2B08-D894-7217761AFBD5}"/>
              </a:ext>
            </a:extLst>
          </p:cNvPr>
          <p:cNvSpPr>
            <a:spLocks noGrp="1"/>
          </p:cNvSpPr>
          <p:nvPr>
            <p:ph type="title"/>
          </p:nvPr>
        </p:nvSpPr>
        <p:spPr>
          <a:xfrm>
            <a:off x="371475" y="2099903"/>
            <a:ext cx="4489892" cy="2852737"/>
          </a:xfrm>
        </p:spPr>
        <p:txBody>
          <a:bodyPr anchor="t" anchorCtr="0"/>
          <a:lstStyle>
            <a:lvl1pPr algn="l">
              <a:lnSpc>
                <a:spcPct val="83000"/>
              </a:lnSpc>
              <a:defRPr sz="5000" cap="none" baseline="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DD39998-2147-DA8F-64B6-DBA510BA639F}"/>
              </a:ext>
            </a:extLst>
          </p:cNvPr>
          <p:cNvSpPr>
            <a:spLocks noGrp="1"/>
          </p:cNvSpPr>
          <p:nvPr>
            <p:ph type="body" idx="1"/>
          </p:nvPr>
        </p:nvSpPr>
        <p:spPr>
          <a:xfrm>
            <a:off x="371475" y="762592"/>
            <a:ext cx="5948302" cy="679231"/>
          </a:xfrm>
        </p:spPr>
        <p:txBody>
          <a:bodyPr anchor="b" anchorCtr="0"/>
          <a:lstStyle>
            <a:lvl1pPr marL="0" indent="0" algn="l">
              <a:buNone/>
              <a:defRPr sz="30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 Placeholder 2">
            <a:extLst>
              <a:ext uri="{FF2B5EF4-FFF2-40B4-BE49-F238E27FC236}">
                <a16:creationId xmlns:a16="http://schemas.microsoft.com/office/drawing/2014/main" id="{8DC00025-C797-913A-CB89-DF121E812024}"/>
              </a:ext>
            </a:extLst>
          </p:cNvPr>
          <p:cNvSpPr>
            <a:spLocks noGrp="1"/>
          </p:cNvSpPr>
          <p:nvPr>
            <p:ph type="body" idx="10"/>
          </p:nvPr>
        </p:nvSpPr>
        <p:spPr>
          <a:xfrm>
            <a:off x="371475" y="69201"/>
            <a:ext cx="5734051" cy="485772"/>
          </a:xfrm>
        </p:spPr>
        <p:txBody>
          <a:bodyPr anchor="b"/>
          <a:lstStyle>
            <a:lvl1pPr marL="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Date Placeholder 11">
            <a:extLst>
              <a:ext uri="{FF2B5EF4-FFF2-40B4-BE49-F238E27FC236}">
                <a16:creationId xmlns:a16="http://schemas.microsoft.com/office/drawing/2014/main" id="{5BA223B4-B626-2481-5C08-565C8A7E8F55}"/>
              </a:ext>
            </a:extLst>
          </p:cNvPr>
          <p:cNvSpPr>
            <a:spLocks noGrp="1"/>
          </p:cNvSpPr>
          <p:nvPr>
            <p:ph type="dt" sz="half" idx="11"/>
          </p:nvPr>
        </p:nvSpPr>
        <p:spPr>
          <a:xfrm>
            <a:off x="371475" y="6446043"/>
            <a:ext cx="2857500" cy="177800"/>
          </a:xfrm>
          <a:prstGeom prst="rect">
            <a:avLst/>
          </a:prstGeom>
        </p:spPr>
        <p:txBody>
          <a:bodyPr/>
          <a:lstStyle>
            <a:lvl1pPr>
              <a:defRPr>
                <a:solidFill>
                  <a:schemeClr val="bg1"/>
                </a:solidFill>
              </a:defRPr>
            </a:lvl1pPr>
          </a:lstStyle>
          <a:p>
            <a:r>
              <a:rPr lang="en-US"/>
              <a:t>© Department of Culture &amp; Tourism Abu Dhabi</a:t>
            </a:r>
          </a:p>
        </p:txBody>
      </p:sp>
      <p:sp>
        <p:nvSpPr>
          <p:cNvPr id="14" name="Slide Number Placeholder 13">
            <a:extLst>
              <a:ext uri="{FF2B5EF4-FFF2-40B4-BE49-F238E27FC236}">
                <a16:creationId xmlns:a16="http://schemas.microsoft.com/office/drawing/2014/main" id="{E44E163E-B62D-1ECE-07C1-FB3489F673F3}"/>
              </a:ext>
            </a:extLst>
          </p:cNvPr>
          <p:cNvSpPr>
            <a:spLocks noGrp="1"/>
          </p:cNvSpPr>
          <p:nvPr>
            <p:ph type="sldNum" sz="quarter" idx="13"/>
          </p:nvPr>
        </p:nvSpPr>
        <p:spPr>
          <a:xfrm>
            <a:off x="11482388" y="6446043"/>
            <a:ext cx="338137" cy="177800"/>
          </a:xfrm>
          <a:prstGeom prst="rect">
            <a:avLst/>
          </a:prstGeom>
        </p:spPr>
        <p:txBody>
          <a:bodyPr/>
          <a:lstStyle>
            <a:lvl1pPr>
              <a:defRPr>
                <a:solidFill>
                  <a:schemeClr val="bg1"/>
                </a:solidFill>
              </a:defRPr>
            </a:lvl1pPr>
          </a:lstStyle>
          <a:p>
            <a:fld id="{BE375096-6367-4A46-9B35-1C341654C780}" type="slidenum">
              <a:rPr lang="en-US" smtClean="0"/>
              <a:pPr/>
              <a:t>‹#›</a:t>
            </a:fld>
            <a:endParaRPr lang="en-US"/>
          </a:p>
        </p:txBody>
      </p:sp>
    </p:spTree>
    <p:extLst>
      <p:ext uri="{BB962C8B-B14F-4D97-AF65-F5344CB8AC3E}">
        <p14:creationId xmlns:p14="http://schemas.microsoft.com/office/powerpoint/2010/main" val="420988110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2"/>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C47A853-41E6-EE49-627B-3D21471F411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t="90706" r="93136"/>
          <a:stretch/>
        </p:blipFill>
        <p:spPr>
          <a:xfrm>
            <a:off x="10654701" y="5514276"/>
            <a:ext cx="1165824" cy="585221"/>
          </a:xfrm>
          <a:prstGeom prst="rect">
            <a:avLst/>
          </a:prstGeom>
        </p:spPr>
      </p:pic>
      <p:sp>
        <p:nvSpPr>
          <p:cNvPr id="3" name="Date Placeholder 2">
            <a:extLst>
              <a:ext uri="{FF2B5EF4-FFF2-40B4-BE49-F238E27FC236}">
                <a16:creationId xmlns:a16="http://schemas.microsoft.com/office/drawing/2014/main" id="{B2BDBF92-A2F1-D843-3042-80D92C6AAAC6}"/>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5" name="Slide Number Placeholder 4">
            <a:extLst>
              <a:ext uri="{FF2B5EF4-FFF2-40B4-BE49-F238E27FC236}">
                <a16:creationId xmlns:a16="http://schemas.microsoft.com/office/drawing/2014/main" id="{2D13F91C-F9F2-CD31-2A8E-D0390297F7A7}"/>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pPr/>
              <a:t>‹#›</a:t>
            </a:fld>
            <a:endParaRPr lang="en-US"/>
          </a:p>
        </p:txBody>
      </p:sp>
      <p:sp>
        <p:nvSpPr>
          <p:cNvPr id="6" name="Text Placeholder 2">
            <a:extLst>
              <a:ext uri="{FF2B5EF4-FFF2-40B4-BE49-F238E27FC236}">
                <a16:creationId xmlns:a16="http://schemas.microsoft.com/office/drawing/2014/main" id="{8417948E-B339-845A-9D65-AF73B0157633}"/>
              </a:ext>
            </a:extLst>
          </p:cNvPr>
          <p:cNvSpPr>
            <a:spLocks noGrp="1"/>
          </p:cNvSpPr>
          <p:nvPr>
            <p:ph type="body" idx="14"/>
          </p:nvPr>
        </p:nvSpPr>
        <p:spPr>
          <a:xfrm>
            <a:off x="371476" y="69201"/>
            <a:ext cx="4662488" cy="485772"/>
          </a:xfrm>
        </p:spPr>
        <p:txBody>
          <a:bodyPr anchor="b"/>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7">
            <a:extLst>
              <a:ext uri="{FF2B5EF4-FFF2-40B4-BE49-F238E27FC236}">
                <a16:creationId xmlns:a16="http://schemas.microsoft.com/office/drawing/2014/main" id="{0B308EB5-1B0D-B696-5B5B-1A12360B2636}"/>
              </a:ext>
            </a:extLst>
          </p:cNvPr>
          <p:cNvSpPr>
            <a:spLocks noGrp="1"/>
          </p:cNvSpPr>
          <p:nvPr>
            <p:ph type="body" sz="quarter" idx="15"/>
          </p:nvPr>
        </p:nvSpPr>
        <p:spPr>
          <a:xfrm>
            <a:off x="371474" y="1898374"/>
            <a:ext cx="10825163" cy="3024146"/>
          </a:xfrm>
        </p:spPr>
        <p:txBody>
          <a:bodyPr anchor="b"/>
          <a:lstStyle>
            <a:lvl1pPr>
              <a:spcBef>
                <a:spcPts val="0"/>
              </a:spcBef>
              <a:defRPr sz="3750" spc="-150" baseline="0">
                <a:solidFill>
                  <a:schemeClr val="tx1"/>
                </a:solidFill>
              </a:defRPr>
            </a:lvl1pPr>
            <a:lvl2pPr>
              <a:spcBef>
                <a:spcPts val="0"/>
              </a:spcBef>
              <a:defRPr sz="3200" b="1" spc="-100" baseline="0">
                <a:solidFill>
                  <a:schemeClr val="tx1"/>
                </a:solidFill>
              </a:defRPr>
            </a:lvl2pPr>
            <a:lvl3pPr marL="0" indent="0">
              <a:spcBef>
                <a:spcPts val="0"/>
              </a:spcBef>
              <a:buNone/>
              <a:defRPr sz="2800" b="1" spc="-70" baseline="0">
                <a:solidFill>
                  <a:schemeClr val="tx1"/>
                </a:solidFill>
              </a:defRPr>
            </a:lvl3pPr>
            <a:lvl4pPr marL="0" indent="0">
              <a:spcBef>
                <a:spcPts val="0"/>
              </a:spcBef>
              <a:buNone/>
              <a:defRPr sz="2000" b="1">
                <a:solidFill>
                  <a:schemeClr val="tx1"/>
                </a:solidFill>
              </a:defRPr>
            </a:lvl4pPr>
            <a:lvl5pPr marL="0" indent="0">
              <a:spcBef>
                <a:spcPts val="0"/>
              </a:spcBef>
              <a:buNone/>
              <a:defRPr sz="2000">
                <a:solidFill>
                  <a:schemeClr val="tx1"/>
                </a:solidFill>
              </a:defRPr>
            </a:lvl5pPr>
          </a:lstStyle>
          <a:p>
            <a:pPr lvl="0"/>
            <a:r>
              <a:rPr lang="en-US"/>
              <a:t>Click to edit Master text styles</a:t>
            </a:r>
          </a:p>
          <a:p>
            <a:pPr lvl="1"/>
            <a:r>
              <a:rPr lang="en-US"/>
              <a:t>Second level</a:t>
            </a:r>
          </a:p>
        </p:txBody>
      </p:sp>
      <p:sp>
        <p:nvSpPr>
          <p:cNvPr id="12" name="Text Placeholder 11">
            <a:extLst>
              <a:ext uri="{FF2B5EF4-FFF2-40B4-BE49-F238E27FC236}">
                <a16:creationId xmlns:a16="http://schemas.microsoft.com/office/drawing/2014/main" id="{795E2B95-C955-E259-74B9-9F855B2C6CF0}"/>
              </a:ext>
            </a:extLst>
          </p:cNvPr>
          <p:cNvSpPr>
            <a:spLocks noGrp="1"/>
          </p:cNvSpPr>
          <p:nvPr>
            <p:ph type="body" sz="quarter" idx="16"/>
          </p:nvPr>
        </p:nvSpPr>
        <p:spPr>
          <a:xfrm>
            <a:off x="920271" y="5460205"/>
            <a:ext cx="3026254" cy="635796"/>
          </a:xfrm>
        </p:spPr>
        <p:txBody>
          <a:bodyPr/>
          <a:lstStyle>
            <a:lvl1pPr marL="0" indent="0">
              <a:spcBef>
                <a:spcPts val="0"/>
              </a:spcBef>
              <a:buFont typeface="Arial" panose="020B0604020202020204" pitchFamily="34" charset="0"/>
              <a:buNone/>
              <a:defRPr sz="1200">
                <a:solidFill>
                  <a:schemeClr val="tx2"/>
                </a:solidFill>
              </a:defRPr>
            </a:lvl1pPr>
            <a:lvl2pPr marL="0" indent="0">
              <a:spcBef>
                <a:spcPts val="0"/>
              </a:spcBef>
              <a:buFont typeface="Arial" panose="020B0604020202020204" pitchFamily="34" charset="0"/>
              <a:buNone/>
              <a:defRPr sz="1200"/>
            </a:lvl2pPr>
            <a:lvl3pPr marL="0" indent="0">
              <a:spcBef>
                <a:spcPts val="0"/>
              </a:spcBef>
              <a:buNone/>
              <a:defRPr sz="2000"/>
            </a:lvl3pPr>
            <a:lvl4pPr marL="0" indent="0">
              <a:spcBef>
                <a:spcPts val="0"/>
              </a:spcBef>
              <a:buNone/>
              <a:defRPr sz="2000"/>
            </a:lvl4pPr>
            <a:lvl5pPr marL="0" indent="0">
              <a:spcBef>
                <a:spcPts val="0"/>
              </a:spcBef>
              <a:buNone/>
              <a:defRPr sz="2000"/>
            </a:lvl5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897A7165-FE75-CF85-A4B6-53260E2579BA}"/>
              </a:ext>
            </a:extLst>
          </p:cNvPr>
          <p:cNvSpPr>
            <a:spLocks noGrp="1"/>
          </p:cNvSpPr>
          <p:nvPr>
            <p:ph type="pic" sz="quarter" idx="17"/>
          </p:nvPr>
        </p:nvSpPr>
        <p:spPr>
          <a:xfrm>
            <a:off x="408466" y="5434013"/>
            <a:ext cx="401474" cy="401474"/>
          </a:xfrm>
          <a:prstGeom prst="ellipse">
            <a:avLst/>
          </a:prstGeom>
        </p:spPr>
        <p:txBody>
          <a:bodyPr anchor="ctr" anchorCtr="0"/>
          <a:lstStyle>
            <a:lvl1pPr>
              <a:defRPr sz="700" b="0"/>
            </a:lvl1pPr>
          </a:lstStyle>
          <a:p>
            <a:endParaRPr lang="en-US"/>
          </a:p>
        </p:txBody>
      </p:sp>
      <p:pic>
        <p:nvPicPr>
          <p:cNvPr id="2" name="Picture 1">
            <a:extLst>
              <a:ext uri="{FF2B5EF4-FFF2-40B4-BE49-F238E27FC236}">
                <a16:creationId xmlns:a16="http://schemas.microsoft.com/office/drawing/2014/main" id="{5A3F4CD9-120B-B8E4-2B1F-5EF7FDB8EBD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98965" y="761999"/>
            <a:ext cx="1683742" cy="841871"/>
          </a:xfrm>
          <a:prstGeom prst="rect">
            <a:avLst/>
          </a:prstGeom>
        </p:spPr>
      </p:pic>
    </p:spTree>
    <p:extLst>
      <p:ext uri="{BB962C8B-B14F-4D97-AF65-F5344CB8AC3E}">
        <p14:creationId xmlns:p14="http://schemas.microsoft.com/office/powerpoint/2010/main" val="7358560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 and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E927A87-D700-6CD8-D9E6-AF07255FCFAF}"/>
              </a:ext>
            </a:extLst>
          </p:cNvPr>
          <p:cNvSpPr>
            <a:spLocks noGrp="1"/>
          </p:cNvSpPr>
          <p:nvPr>
            <p:ph type="pic" sz="quarter" idx="15"/>
          </p:nvPr>
        </p:nvSpPr>
        <p:spPr>
          <a:xfrm>
            <a:off x="6096000" y="0"/>
            <a:ext cx="6096000" cy="6858000"/>
          </a:xfrm>
        </p:spPr>
        <p:txBody>
          <a:bodyPr/>
          <a:lstStyle/>
          <a:p>
            <a:endParaRPr lang="en-US"/>
          </a:p>
        </p:txBody>
      </p:sp>
      <p:sp>
        <p:nvSpPr>
          <p:cNvPr id="3" name="Date Placeholder 2">
            <a:extLst>
              <a:ext uri="{FF2B5EF4-FFF2-40B4-BE49-F238E27FC236}">
                <a16:creationId xmlns:a16="http://schemas.microsoft.com/office/drawing/2014/main" id="{ABA9A82A-438E-2D4A-3064-0F61D48C4041}"/>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5" name="Slide Number Placeholder 4">
            <a:extLst>
              <a:ext uri="{FF2B5EF4-FFF2-40B4-BE49-F238E27FC236}">
                <a16:creationId xmlns:a16="http://schemas.microsoft.com/office/drawing/2014/main" id="{A5E0B82D-9435-2AE9-7C21-F12735E542C5}"/>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pPr/>
              <a:t>‹#›</a:t>
            </a:fld>
            <a:endParaRPr lang="en-US"/>
          </a:p>
        </p:txBody>
      </p:sp>
      <p:sp>
        <p:nvSpPr>
          <p:cNvPr id="6" name="Text Placeholder 2">
            <a:extLst>
              <a:ext uri="{FF2B5EF4-FFF2-40B4-BE49-F238E27FC236}">
                <a16:creationId xmlns:a16="http://schemas.microsoft.com/office/drawing/2014/main" id="{F3274CAB-D601-71EC-2612-DE2DAD47CE32}"/>
              </a:ext>
            </a:extLst>
          </p:cNvPr>
          <p:cNvSpPr>
            <a:spLocks noGrp="1"/>
          </p:cNvSpPr>
          <p:nvPr>
            <p:ph type="body" idx="14"/>
          </p:nvPr>
        </p:nvSpPr>
        <p:spPr>
          <a:xfrm>
            <a:off x="371476" y="69201"/>
            <a:ext cx="4662488" cy="485772"/>
          </a:xfrm>
        </p:spPr>
        <p:txBody>
          <a:bodyPr anchor="b"/>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9">
            <a:extLst>
              <a:ext uri="{FF2B5EF4-FFF2-40B4-BE49-F238E27FC236}">
                <a16:creationId xmlns:a16="http://schemas.microsoft.com/office/drawing/2014/main" id="{1C6E1F27-9973-1709-089F-97F6C6E1D3E0}"/>
              </a:ext>
            </a:extLst>
          </p:cNvPr>
          <p:cNvSpPr>
            <a:spLocks noGrp="1"/>
          </p:cNvSpPr>
          <p:nvPr>
            <p:ph type="body" sz="quarter" idx="16"/>
          </p:nvPr>
        </p:nvSpPr>
        <p:spPr>
          <a:xfrm>
            <a:off x="371476" y="2298700"/>
            <a:ext cx="5051424" cy="3970338"/>
          </a:xfrm>
        </p:spPr>
        <p:txBody>
          <a:bodyPr/>
          <a:lstStyle>
            <a:lvl1pPr>
              <a:defRPr sz="3000" spc="-100" baseline="0">
                <a:solidFill>
                  <a:schemeClr val="tx1"/>
                </a:solidFill>
              </a:defRPr>
            </a:lvl1pPr>
            <a:lvl2pPr>
              <a:defRPr sz="2500" b="1" spc="-70" baseline="0"/>
            </a:lvl2pPr>
            <a:lvl3pPr marL="0" indent="0">
              <a:buNone/>
              <a:defRPr sz="2000" b="1" spc="-50" baseline="0"/>
            </a:lvl3pPr>
            <a:lvl4pPr marL="0" indent="0">
              <a:buNone/>
              <a:defRPr sz="1800" b="1"/>
            </a:lvl4pPr>
            <a:lvl5pPr marL="0" indent="0">
              <a:buNone/>
              <a:defRPr sz="16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a:extLst>
              <a:ext uri="{FF2B5EF4-FFF2-40B4-BE49-F238E27FC236}">
                <a16:creationId xmlns:a16="http://schemas.microsoft.com/office/drawing/2014/main" id="{8D2BADBC-6702-6123-2704-AC16EF760884}"/>
              </a:ext>
            </a:extLst>
          </p:cNvPr>
          <p:cNvSpPr>
            <a:spLocks noGrp="1"/>
          </p:cNvSpPr>
          <p:nvPr>
            <p:ph type="title"/>
          </p:nvPr>
        </p:nvSpPr>
        <p:spPr>
          <a:xfrm>
            <a:off x="371475" y="1099890"/>
            <a:ext cx="5051425" cy="846455"/>
          </a:xfrm>
        </p:spPr>
        <p:txBody>
          <a:bodyPr/>
          <a:lstStyle/>
          <a:p>
            <a:r>
              <a:rPr lang="en-US"/>
              <a:t>Click to edit Master title style</a:t>
            </a:r>
          </a:p>
        </p:txBody>
      </p:sp>
    </p:spTree>
    <p:extLst>
      <p:ext uri="{BB962C8B-B14F-4D97-AF65-F5344CB8AC3E}">
        <p14:creationId xmlns:p14="http://schemas.microsoft.com/office/powerpoint/2010/main" val="1234049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 and Image circl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98D6758-0242-3CF3-AA74-0996F98794E6}"/>
              </a:ext>
            </a:extLst>
          </p:cNvPr>
          <p:cNvSpPr>
            <a:spLocks noGrp="1"/>
          </p:cNvSpPr>
          <p:nvPr>
            <p:ph type="pic" sz="quarter" idx="15"/>
          </p:nvPr>
        </p:nvSpPr>
        <p:spPr>
          <a:xfrm>
            <a:off x="5333936" y="0"/>
            <a:ext cx="6858064" cy="6858000"/>
          </a:xfrm>
          <a:custGeom>
            <a:avLst/>
            <a:gdLst>
              <a:gd name="connsiteX0" fmla="*/ 6858064 w 6858064"/>
              <a:gd name="connsiteY0" fmla="*/ 0 h 6858000"/>
              <a:gd name="connsiteX1" fmla="*/ 6858064 w 6858064"/>
              <a:gd name="connsiteY1" fmla="*/ 6858000 h 6858000"/>
              <a:gd name="connsiteX2" fmla="*/ 0 w 6858064"/>
              <a:gd name="connsiteY2" fmla="*/ 6858000 h 6858000"/>
              <a:gd name="connsiteX3" fmla="*/ 6858064 w 6858064"/>
              <a:gd name="connsiteY3" fmla="*/ 0 h 6858000"/>
            </a:gdLst>
            <a:ahLst/>
            <a:cxnLst>
              <a:cxn ang="0">
                <a:pos x="connsiteX0" y="connsiteY0"/>
              </a:cxn>
              <a:cxn ang="0">
                <a:pos x="connsiteX1" y="connsiteY1"/>
              </a:cxn>
              <a:cxn ang="0">
                <a:pos x="connsiteX2" y="connsiteY2"/>
              </a:cxn>
              <a:cxn ang="0">
                <a:pos x="connsiteX3" y="connsiteY3"/>
              </a:cxn>
            </a:cxnLst>
            <a:rect l="l" t="t" r="r" b="b"/>
            <a:pathLst>
              <a:path w="6858064" h="6858000">
                <a:moveTo>
                  <a:pt x="6858064" y="0"/>
                </a:moveTo>
                <a:lnTo>
                  <a:pt x="6858064" y="6858000"/>
                </a:lnTo>
                <a:lnTo>
                  <a:pt x="0" y="6858000"/>
                </a:lnTo>
                <a:cubicBezTo>
                  <a:pt x="0" y="3070416"/>
                  <a:pt x="3070480" y="0"/>
                  <a:pt x="6858064" y="0"/>
                </a:cubicBezTo>
                <a:close/>
              </a:path>
            </a:pathLst>
          </a:custGeom>
        </p:spPr>
        <p:txBody>
          <a:bodyPr wrap="square">
            <a:noAutofit/>
          </a:bodyPr>
          <a:lstStyle/>
          <a:p>
            <a:endParaRPr lang="en-US"/>
          </a:p>
        </p:txBody>
      </p:sp>
      <p:sp>
        <p:nvSpPr>
          <p:cNvPr id="3" name="Date Placeholder 2">
            <a:extLst>
              <a:ext uri="{FF2B5EF4-FFF2-40B4-BE49-F238E27FC236}">
                <a16:creationId xmlns:a16="http://schemas.microsoft.com/office/drawing/2014/main" id="{ABA9A82A-438E-2D4A-3064-0F61D48C4041}"/>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5" name="Slide Number Placeholder 4">
            <a:extLst>
              <a:ext uri="{FF2B5EF4-FFF2-40B4-BE49-F238E27FC236}">
                <a16:creationId xmlns:a16="http://schemas.microsoft.com/office/drawing/2014/main" id="{A5E0B82D-9435-2AE9-7C21-F12735E542C5}"/>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pPr/>
              <a:t>‹#›</a:t>
            </a:fld>
            <a:endParaRPr lang="en-US"/>
          </a:p>
        </p:txBody>
      </p:sp>
      <p:sp>
        <p:nvSpPr>
          <p:cNvPr id="6" name="Text Placeholder 2">
            <a:extLst>
              <a:ext uri="{FF2B5EF4-FFF2-40B4-BE49-F238E27FC236}">
                <a16:creationId xmlns:a16="http://schemas.microsoft.com/office/drawing/2014/main" id="{F3274CAB-D601-71EC-2612-DE2DAD47CE32}"/>
              </a:ext>
            </a:extLst>
          </p:cNvPr>
          <p:cNvSpPr>
            <a:spLocks noGrp="1"/>
          </p:cNvSpPr>
          <p:nvPr>
            <p:ph type="body" idx="14"/>
          </p:nvPr>
        </p:nvSpPr>
        <p:spPr>
          <a:xfrm>
            <a:off x="371476" y="69201"/>
            <a:ext cx="4662488" cy="485772"/>
          </a:xfrm>
        </p:spPr>
        <p:txBody>
          <a:bodyPr anchor="b"/>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9">
            <a:extLst>
              <a:ext uri="{FF2B5EF4-FFF2-40B4-BE49-F238E27FC236}">
                <a16:creationId xmlns:a16="http://schemas.microsoft.com/office/drawing/2014/main" id="{1C6E1F27-9973-1709-089F-97F6C6E1D3E0}"/>
              </a:ext>
            </a:extLst>
          </p:cNvPr>
          <p:cNvSpPr>
            <a:spLocks noGrp="1"/>
          </p:cNvSpPr>
          <p:nvPr>
            <p:ph type="body" sz="quarter" idx="16"/>
          </p:nvPr>
        </p:nvSpPr>
        <p:spPr>
          <a:xfrm>
            <a:off x="371476" y="2298700"/>
            <a:ext cx="5051424" cy="3970338"/>
          </a:xfrm>
        </p:spPr>
        <p:txBody>
          <a:bodyPr/>
          <a:lstStyle>
            <a:lvl1pPr>
              <a:defRPr sz="3000" spc="-100" baseline="0">
                <a:solidFill>
                  <a:schemeClr val="tx1"/>
                </a:solidFill>
              </a:defRPr>
            </a:lvl1pPr>
            <a:lvl2pPr>
              <a:defRPr sz="2500" b="1" spc="-70" baseline="0"/>
            </a:lvl2pPr>
            <a:lvl3pPr marL="0" indent="0">
              <a:buNone/>
              <a:defRPr sz="2000" b="1" spc="-50" baseline="0"/>
            </a:lvl3pPr>
            <a:lvl4pPr marL="0" indent="0">
              <a:buNone/>
              <a:defRPr sz="1800" b="1"/>
            </a:lvl4pPr>
            <a:lvl5pPr marL="0" indent="0">
              <a:buNone/>
              <a:defRPr sz="16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a:extLst>
              <a:ext uri="{FF2B5EF4-FFF2-40B4-BE49-F238E27FC236}">
                <a16:creationId xmlns:a16="http://schemas.microsoft.com/office/drawing/2014/main" id="{A361D279-2654-D36F-2358-EA98B1927617}"/>
              </a:ext>
            </a:extLst>
          </p:cNvPr>
          <p:cNvSpPr>
            <a:spLocks noGrp="1"/>
          </p:cNvSpPr>
          <p:nvPr>
            <p:ph type="title"/>
          </p:nvPr>
        </p:nvSpPr>
        <p:spPr>
          <a:xfrm>
            <a:off x="371475" y="1099890"/>
            <a:ext cx="5051425" cy="846455"/>
          </a:xfrm>
        </p:spPr>
        <p:txBody>
          <a:bodyPr/>
          <a:lstStyle/>
          <a:p>
            <a:r>
              <a:rPr lang="en-US"/>
              <a:t>Click to edit Master title style</a:t>
            </a:r>
          </a:p>
        </p:txBody>
      </p:sp>
    </p:spTree>
    <p:extLst>
      <p:ext uri="{BB962C8B-B14F-4D97-AF65-F5344CB8AC3E}">
        <p14:creationId xmlns:p14="http://schemas.microsoft.com/office/powerpoint/2010/main" val="535162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 and Image circle rev">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83103D4-3B37-82CB-11F8-811B4CC492D5}"/>
              </a:ext>
            </a:extLst>
          </p:cNvPr>
          <p:cNvSpPr>
            <a:spLocks noGrp="1"/>
          </p:cNvSpPr>
          <p:nvPr>
            <p:ph type="pic" sz="quarter" idx="17"/>
          </p:nvPr>
        </p:nvSpPr>
        <p:spPr>
          <a:xfrm>
            <a:off x="5333968" y="-32"/>
            <a:ext cx="6858000" cy="6858064"/>
          </a:xfrm>
          <a:custGeom>
            <a:avLst/>
            <a:gdLst>
              <a:gd name="connsiteX0" fmla="*/ 0 w 6858000"/>
              <a:gd name="connsiteY0" fmla="*/ 0 h 6858064"/>
              <a:gd name="connsiteX1" fmla="*/ 6858000 w 6858000"/>
              <a:gd name="connsiteY1" fmla="*/ 0 h 6858064"/>
              <a:gd name="connsiteX2" fmla="*/ 6858000 w 6858000"/>
              <a:gd name="connsiteY2" fmla="*/ 6858064 h 6858064"/>
              <a:gd name="connsiteX3" fmla="*/ 0 w 6858000"/>
              <a:gd name="connsiteY3" fmla="*/ 0 h 6858064"/>
            </a:gdLst>
            <a:ahLst/>
            <a:cxnLst>
              <a:cxn ang="0">
                <a:pos x="connsiteX0" y="connsiteY0"/>
              </a:cxn>
              <a:cxn ang="0">
                <a:pos x="connsiteX1" y="connsiteY1"/>
              </a:cxn>
              <a:cxn ang="0">
                <a:pos x="connsiteX2" y="connsiteY2"/>
              </a:cxn>
              <a:cxn ang="0">
                <a:pos x="connsiteX3" y="connsiteY3"/>
              </a:cxn>
            </a:cxnLst>
            <a:rect l="l" t="t" r="r" b="b"/>
            <a:pathLst>
              <a:path w="6858000" h="6858064">
                <a:moveTo>
                  <a:pt x="0" y="0"/>
                </a:moveTo>
                <a:lnTo>
                  <a:pt x="6858000" y="0"/>
                </a:lnTo>
                <a:lnTo>
                  <a:pt x="6858000" y="6858064"/>
                </a:lnTo>
                <a:cubicBezTo>
                  <a:pt x="3070416" y="6858064"/>
                  <a:pt x="0" y="3787584"/>
                  <a:pt x="0" y="0"/>
                </a:cubicBezTo>
                <a:close/>
              </a:path>
            </a:pathLst>
          </a:custGeom>
        </p:spPr>
        <p:txBody>
          <a:bodyPr wrap="square">
            <a:noAutofit/>
          </a:bodyPr>
          <a:lstStyle/>
          <a:p>
            <a:endParaRPr lang="en-US"/>
          </a:p>
        </p:txBody>
      </p:sp>
      <p:sp>
        <p:nvSpPr>
          <p:cNvPr id="3" name="Date Placeholder 2">
            <a:extLst>
              <a:ext uri="{FF2B5EF4-FFF2-40B4-BE49-F238E27FC236}">
                <a16:creationId xmlns:a16="http://schemas.microsoft.com/office/drawing/2014/main" id="{ABA9A82A-438E-2D4A-3064-0F61D48C4041}"/>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5" name="Slide Number Placeholder 4">
            <a:extLst>
              <a:ext uri="{FF2B5EF4-FFF2-40B4-BE49-F238E27FC236}">
                <a16:creationId xmlns:a16="http://schemas.microsoft.com/office/drawing/2014/main" id="{A5E0B82D-9435-2AE9-7C21-F12735E542C5}"/>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pPr/>
              <a:t>‹#›</a:t>
            </a:fld>
            <a:endParaRPr lang="en-US"/>
          </a:p>
        </p:txBody>
      </p:sp>
      <p:sp>
        <p:nvSpPr>
          <p:cNvPr id="6" name="Text Placeholder 2">
            <a:extLst>
              <a:ext uri="{FF2B5EF4-FFF2-40B4-BE49-F238E27FC236}">
                <a16:creationId xmlns:a16="http://schemas.microsoft.com/office/drawing/2014/main" id="{F3274CAB-D601-71EC-2612-DE2DAD47CE32}"/>
              </a:ext>
            </a:extLst>
          </p:cNvPr>
          <p:cNvSpPr>
            <a:spLocks noGrp="1"/>
          </p:cNvSpPr>
          <p:nvPr>
            <p:ph type="body" idx="14"/>
          </p:nvPr>
        </p:nvSpPr>
        <p:spPr>
          <a:xfrm>
            <a:off x="371476" y="69201"/>
            <a:ext cx="4662488" cy="485772"/>
          </a:xfrm>
        </p:spPr>
        <p:txBody>
          <a:bodyPr anchor="b"/>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9">
            <a:extLst>
              <a:ext uri="{FF2B5EF4-FFF2-40B4-BE49-F238E27FC236}">
                <a16:creationId xmlns:a16="http://schemas.microsoft.com/office/drawing/2014/main" id="{1C6E1F27-9973-1709-089F-97F6C6E1D3E0}"/>
              </a:ext>
            </a:extLst>
          </p:cNvPr>
          <p:cNvSpPr>
            <a:spLocks noGrp="1"/>
          </p:cNvSpPr>
          <p:nvPr>
            <p:ph type="body" sz="quarter" idx="16"/>
          </p:nvPr>
        </p:nvSpPr>
        <p:spPr>
          <a:xfrm>
            <a:off x="371476" y="2298700"/>
            <a:ext cx="5051424" cy="3970338"/>
          </a:xfrm>
        </p:spPr>
        <p:txBody>
          <a:bodyPr/>
          <a:lstStyle>
            <a:lvl1pPr>
              <a:defRPr sz="3000" spc="-100" baseline="0">
                <a:solidFill>
                  <a:schemeClr val="tx1"/>
                </a:solidFill>
              </a:defRPr>
            </a:lvl1pPr>
            <a:lvl2pPr>
              <a:defRPr sz="2500" b="1" spc="-70" baseline="0"/>
            </a:lvl2pPr>
            <a:lvl3pPr marL="0" indent="0">
              <a:buNone/>
              <a:defRPr sz="2000" b="1" spc="-50" baseline="0"/>
            </a:lvl3pPr>
            <a:lvl4pPr marL="0" indent="0">
              <a:buNone/>
              <a:defRPr sz="1800" b="1"/>
            </a:lvl4pPr>
            <a:lvl5pPr marL="0" indent="0">
              <a:buNone/>
              <a:defRPr sz="16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a:extLst>
              <a:ext uri="{FF2B5EF4-FFF2-40B4-BE49-F238E27FC236}">
                <a16:creationId xmlns:a16="http://schemas.microsoft.com/office/drawing/2014/main" id="{A361D279-2654-D36F-2358-EA98B1927617}"/>
              </a:ext>
            </a:extLst>
          </p:cNvPr>
          <p:cNvSpPr>
            <a:spLocks noGrp="1"/>
          </p:cNvSpPr>
          <p:nvPr>
            <p:ph type="title"/>
          </p:nvPr>
        </p:nvSpPr>
        <p:spPr>
          <a:xfrm>
            <a:off x="371475" y="1099890"/>
            <a:ext cx="5051425" cy="846455"/>
          </a:xfrm>
        </p:spPr>
        <p:txBody>
          <a:bodyPr/>
          <a:lstStyle/>
          <a:p>
            <a:r>
              <a:rPr lang="en-US"/>
              <a:t>Click to edit Master title style</a:t>
            </a:r>
          </a:p>
        </p:txBody>
      </p:sp>
    </p:spTree>
    <p:extLst>
      <p:ext uri="{BB962C8B-B14F-4D97-AF65-F5344CB8AC3E}">
        <p14:creationId xmlns:p14="http://schemas.microsoft.com/office/powerpoint/2010/main" val="3280411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graphicFrame>
        <p:nvGraphicFramePr>
          <p:cNvPr id="30" name="think-cell data - do not delete" hidden="1">
            <a:extLst>
              <a:ext uri="{FF2B5EF4-FFF2-40B4-BE49-F238E27FC236}">
                <a16:creationId xmlns:a16="http://schemas.microsoft.com/office/drawing/2014/main" id="{AB71E086-F927-0F07-48F8-C0A1CCCE22D0}"/>
              </a:ext>
            </a:extLst>
          </p:cNvPr>
          <p:cNvGraphicFramePr>
            <a:graphicFrameLocks noChangeAspect="1"/>
          </p:cNvGraphicFramePr>
          <p:nvPr userDrawn="1">
            <p:custDataLst>
              <p:tags r:id="rId1"/>
            </p:custDataLst>
            <p:extLst>
              <p:ext uri="{D42A27DB-BD31-4B8C-83A1-F6EECF244321}">
                <p14:modId xmlns:p14="http://schemas.microsoft.com/office/powerpoint/2010/main" val="37071369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30" name="think-cell data - do not delete" hidden="1">
                        <a:extLst>
                          <a:ext uri="{FF2B5EF4-FFF2-40B4-BE49-F238E27FC236}">
                            <a16:creationId xmlns:a16="http://schemas.microsoft.com/office/drawing/2014/main" id="{AB71E086-F927-0F07-48F8-C0A1CCCE22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lide Number Placeholder 5">
            <a:extLst>
              <a:ext uri="{FF2B5EF4-FFF2-40B4-BE49-F238E27FC236}">
                <a16:creationId xmlns:a16="http://schemas.microsoft.com/office/drawing/2014/main" id="{D53FBA15-1265-D2D2-3296-09D3BD2EB2F4}"/>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t>‹#›</a:t>
            </a:fld>
            <a:endParaRPr lang="en-US"/>
          </a:p>
        </p:txBody>
      </p:sp>
      <p:sp>
        <p:nvSpPr>
          <p:cNvPr id="6" name="Date Placeholder 3">
            <a:extLst>
              <a:ext uri="{FF2B5EF4-FFF2-40B4-BE49-F238E27FC236}">
                <a16:creationId xmlns:a16="http://schemas.microsoft.com/office/drawing/2014/main" id="{E4ADBDFF-C2C4-FDD4-91D8-C39366F0FF34}"/>
              </a:ext>
            </a:extLst>
          </p:cNvPr>
          <p:cNvSpPr txBox="1">
            <a:spLocks/>
          </p:cNvSpPr>
          <p:nvPr userDrawn="1"/>
        </p:nvSpPr>
        <p:spPr>
          <a:xfrm>
            <a:off x="371475" y="6268243"/>
            <a:ext cx="2857500" cy="177800"/>
          </a:xfrm>
          <a:prstGeom prst="rect">
            <a:avLst/>
          </a:prstGeom>
        </p:spPr>
        <p:txBody>
          <a:bodyPr vert="horz" lIns="0" tIns="0" rIns="0" bIns="0" rtlCol="0" anchor="b" anchorCtr="0">
            <a:noAutofit/>
          </a:bodyPr>
          <a:lstStyle>
            <a:defPPr>
              <a:defRPr lang="en-US"/>
            </a:defPPr>
            <a:lvl1pPr marL="0" algn="l" defTabSz="914400" rtl="0" eaLnBrk="1" latinLnBrk="0" hangingPunct="1">
              <a:defRPr sz="900" b="0" i="0" kern="1200" cap="none" spc="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Text Placeholder 8">
            <a:extLst>
              <a:ext uri="{FF2B5EF4-FFF2-40B4-BE49-F238E27FC236}">
                <a16:creationId xmlns:a16="http://schemas.microsoft.com/office/drawing/2014/main" id="{FC540D51-C36F-60FA-D69D-A9BD8B49B71C}"/>
              </a:ext>
            </a:extLst>
          </p:cNvPr>
          <p:cNvSpPr>
            <a:spLocks noGrp="1"/>
          </p:cNvSpPr>
          <p:nvPr>
            <p:ph type="body" sz="quarter" idx="13" hasCustomPrompt="1"/>
          </p:nvPr>
        </p:nvSpPr>
        <p:spPr>
          <a:xfrm>
            <a:off x="371475" y="681417"/>
            <a:ext cx="11449011" cy="757255"/>
          </a:xfrm>
          <a:prstGeom prst="rect">
            <a:avLst/>
          </a:prstGeom>
        </p:spPr>
        <p:txBody>
          <a:bodyPr lIns="0" tIns="0" rIns="0" bIns="0">
            <a:noAutofit/>
          </a:bodyPr>
          <a:lstStyle>
            <a:lvl1pPr marL="0" indent="0">
              <a:buNone/>
              <a:defRPr sz="1600" b="0">
                <a:solidFill>
                  <a:srgbClr val="575757"/>
                </a:solidFill>
              </a:defRPr>
            </a:lvl1pPr>
          </a:lstStyle>
          <a:p>
            <a:pPr lvl="0"/>
            <a:r>
              <a:rPr lang="en-US"/>
              <a:t>Click to add subtitle</a:t>
            </a:r>
          </a:p>
        </p:txBody>
      </p:sp>
      <p:sp>
        <p:nvSpPr>
          <p:cNvPr id="21" name="Title Placeholder 1">
            <a:extLst>
              <a:ext uri="{FF2B5EF4-FFF2-40B4-BE49-F238E27FC236}">
                <a16:creationId xmlns:a16="http://schemas.microsoft.com/office/drawing/2014/main" id="{B963299E-AC42-65BD-7B13-1A65773083AC}"/>
              </a:ext>
            </a:extLst>
          </p:cNvPr>
          <p:cNvSpPr>
            <a:spLocks noGrp="1"/>
          </p:cNvSpPr>
          <p:nvPr>
            <p:ph type="title" hasCustomPrompt="1"/>
          </p:nvPr>
        </p:nvSpPr>
        <p:spPr>
          <a:xfrm>
            <a:off x="371475" y="337378"/>
            <a:ext cx="11449011" cy="334099"/>
          </a:xfrm>
          <a:prstGeom prst="rect">
            <a:avLst/>
          </a:prstGeom>
        </p:spPr>
        <p:txBody>
          <a:bodyPr vert="horz" lIns="0" tIns="0" rIns="0" bIns="0" rtlCol="0" anchor="t" anchorCtr="0">
            <a:noAutofit/>
          </a:bodyPr>
          <a:lstStyle>
            <a:lvl1pPr>
              <a:defRPr sz="2000">
                <a:solidFill>
                  <a:schemeClr val="accent6"/>
                </a:solidFill>
                <a:latin typeface="+mj-lt"/>
              </a:defRPr>
            </a:lvl1pPr>
          </a:lstStyle>
          <a:p>
            <a:r>
              <a:rPr lang="en-US"/>
              <a:t>Click to add title</a:t>
            </a:r>
          </a:p>
        </p:txBody>
      </p:sp>
      <p:sp>
        <p:nvSpPr>
          <p:cNvPr id="24" name="Text Placeholder 13">
            <a:extLst>
              <a:ext uri="{FF2B5EF4-FFF2-40B4-BE49-F238E27FC236}">
                <a16:creationId xmlns:a16="http://schemas.microsoft.com/office/drawing/2014/main" id="{5932DEAA-FAF1-8173-ECEB-F2BB75315F7F}"/>
              </a:ext>
            </a:extLst>
          </p:cNvPr>
          <p:cNvSpPr>
            <a:spLocks noGrp="1"/>
          </p:cNvSpPr>
          <p:nvPr>
            <p:ph type="body" sz="quarter" idx="14" hasCustomPrompt="1"/>
          </p:nvPr>
        </p:nvSpPr>
        <p:spPr>
          <a:xfrm>
            <a:off x="371475" y="6094676"/>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Notes: (1)</a:t>
            </a:r>
          </a:p>
        </p:txBody>
      </p:sp>
      <p:sp>
        <p:nvSpPr>
          <p:cNvPr id="25" name="Text Placeholder 13">
            <a:extLst>
              <a:ext uri="{FF2B5EF4-FFF2-40B4-BE49-F238E27FC236}">
                <a16:creationId xmlns:a16="http://schemas.microsoft.com/office/drawing/2014/main" id="{5D5DF8B0-F36B-67D7-1FC9-BE1E9F65B2D1}"/>
              </a:ext>
            </a:extLst>
          </p:cNvPr>
          <p:cNvSpPr>
            <a:spLocks noGrp="1"/>
          </p:cNvSpPr>
          <p:nvPr>
            <p:ph type="body" sz="quarter" idx="15" hasCustomPrompt="1"/>
          </p:nvPr>
        </p:nvSpPr>
        <p:spPr>
          <a:xfrm>
            <a:off x="371475" y="6268243"/>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Sources: </a:t>
            </a:r>
          </a:p>
        </p:txBody>
      </p:sp>
      <p:sp>
        <p:nvSpPr>
          <p:cNvPr id="26" name="Date Placeholder 2">
            <a:extLst>
              <a:ext uri="{FF2B5EF4-FFF2-40B4-BE49-F238E27FC236}">
                <a16:creationId xmlns:a16="http://schemas.microsoft.com/office/drawing/2014/main" id="{E9D8AD6D-3B43-CEC8-0AFB-1C42FA1BA703}"/>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Tree>
    <p:extLst>
      <p:ext uri="{BB962C8B-B14F-4D97-AF65-F5344CB8AC3E}">
        <p14:creationId xmlns:p14="http://schemas.microsoft.com/office/powerpoint/2010/main" val="1236279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8656FECB-1608-50E0-E470-0EE1184282BF}"/>
              </a:ext>
            </a:extLst>
          </p:cNvPr>
          <p:cNvGraphicFramePr>
            <a:graphicFrameLocks noChangeAspect="1"/>
          </p:cNvGraphicFramePr>
          <p:nvPr userDrawn="1">
            <p:custDataLst>
              <p:tags r:id="rId1"/>
            </p:custDataLst>
            <p:extLst>
              <p:ext uri="{D42A27DB-BD31-4B8C-83A1-F6EECF244321}">
                <p14:modId xmlns:p14="http://schemas.microsoft.com/office/powerpoint/2010/main" val="25288780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0" name="think-cell data - do not delete" hidden="1">
                        <a:extLst>
                          <a:ext uri="{FF2B5EF4-FFF2-40B4-BE49-F238E27FC236}">
                            <a16:creationId xmlns:a16="http://schemas.microsoft.com/office/drawing/2014/main" id="{8656FECB-1608-50E0-E470-0EE1184282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3158EB12-2D35-C6A4-C929-8AAE188CD496}"/>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t>‹#›</a:t>
            </a:fld>
            <a:endParaRPr lang="en-US"/>
          </a:p>
        </p:txBody>
      </p:sp>
      <p:sp>
        <p:nvSpPr>
          <p:cNvPr id="11" name="Text Placeholder 8">
            <a:extLst>
              <a:ext uri="{FF2B5EF4-FFF2-40B4-BE49-F238E27FC236}">
                <a16:creationId xmlns:a16="http://schemas.microsoft.com/office/drawing/2014/main" id="{AD5A6987-F9CB-03C3-B82E-D8F562DA5083}"/>
              </a:ext>
            </a:extLst>
          </p:cNvPr>
          <p:cNvSpPr>
            <a:spLocks noGrp="1"/>
          </p:cNvSpPr>
          <p:nvPr>
            <p:ph type="body" sz="quarter" idx="13" hasCustomPrompt="1"/>
          </p:nvPr>
        </p:nvSpPr>
        <p:spPr>
          <a:xfrm>
            <a:off x="371475" y="681417"/>
            <a:ext cx="11449011" cy="757255"/>
          </a:xfrm>
          <a:prstGeom prst="rect">
            <a:avLst/>
          </a:prstGeom>
        </p:spPr>
        <p:txBody>
          <a:bodyPr lIns="0" tIns="0" rIns="0" bIns="0">
            <a:noAutofit/>
          </a:bodyPr>
          <a:lstStyle>
            <a:lvl1pPr marL="0" indent="0">
              <a:buNone/>
              <a:defRPr sz="1600" b="0">
                <a:solidFill>
                  <a:srgbClr val="575757"/>
                </a:solidFill>
              </a:defRPr>
            </a:lvl1pPr>
          </a:lstStyle>
          <a:p>
            <a:pPr lvl="0"/>
            <a:r>
              <a:rPr lang="en-US"/>
              <a:t>Click to add subtitle</a:t>
            </a:r>
          </a:p>
        </p:txBody>
      </p:sp>
      <p:sp>
        <p:nvSpPr>
          <p:cNvPr id="12" name="Title Placeholder 1">
            <a:extLst>
              <a:ext uri="{FF2B5EF4-FFF2-40B4-BE49-F238E27FC236}">
                <a16:creationId xmlns:a16="http://schemas.microsoft.com/office/drawing/2014/main" id="{43994E5A-A131-5503-DCD7-D76BC54FF72A}"/>
              </a:ext>
            </a:extLst>
          </p:cNvPr>
          <p:cNvSpPr>
            <a:spLocks noGrp="1"/>
          </p:cNvSpPr>
          <p:nvPr>
            <p:ph type="title" hasCustomPrompt="1"/>
          </p:nvPr>
        </p:nvSpPr>
        <p:spPr>
          <a:xfrm>
            <a:off x="371475" y="337378"/>
            <a:ext cx="11449011" cy="334099"/>
          </a:xfrm>
          <a:prstGeom prst="rect">
            <a:avLst/>
          </a:prstGeom>
        </p:spPr>
        <p:txBody>
          <a:bodyPr vert="horz" lIns="0" tIns="0" rIns="0" bIns="0" rtlCol="0" anchor="t" anchorCtr="0">
            <a:noAutofit/>
          </a:bodyPr>
          <a:lstStyle>
            <a:lvl1pPr>
              <a:defRPr sz="2000">
                <a:solidFill>
                  <a:schemeClr val="accent6"/>
                </a:solidFill>
                <a:latin typeface="+mj-lt"/>
              </a:defRPr>
            </a:lvl1pPr>
          </a:lstStyle>
          <a:p>
            <a:r>
              <a:rPr lang="en-US"/>
              <a:t>Click to add title</a:t>
            </a:r>
          </a:p>
        </p:txBody>
      </p:sp>
      <p:grpSp>
        <p:nvGrpSpPr>
          <p:cNvPr id="13" name="Group 12">
            <a:extLst>
              <a:ext uri="{FF2B5EF4-FFF2-40B4-BE49-F238E27FC236}">
                <a16:creationId xmlns:a16="http://schemas.microsoft.com/office/drawing/2014/main" id="{B7F82CFE-0EF1-74FD-4AE8-09AED500CF53}"/>
              </a:ext>
            </a:extLst>
          </p:cNvPr>
          <p:cNvGrpSpPr>
            <a:grpSpLocks noChangeAspect="1"/>
          </p:cNvGrpSpPr>
          <p:nvPr userDrawn="1"/>
        </p:nvGrpSpPr>
        <p:grpSpPr>
          <a:xfrm rot="16200000">
            <a:off x="10850161" y="360572"/>
            <a:ext cx="982800" cy="986865"/>
            <a:chOff x="9370411" y="4636077"/>
            <a:chExt cx="2212162" cy="2221312"/>
          </a:xfrm>
        </p:grpSpPr>
        <p:sp>
          <p:nvSpPr>
            <p:cNvPr id="14" name="Freeform: Shape 13">
              <a:extLst>
                <a:ext uri="{FF2B5EF4-FFF2-40B4-BE49-F238E27FC236}">
                  <a16:creationId xmlns:a16="http://schemas.microsoft.com/office/drawing/2014/main" id="{85604587-A55A-19FA-6802-41BCCA9621B3}"/>
                </a:ext>
              </a:extLst>
            </p:cNvPr>
            <p:cNvSpPr/>
            <p:nvPr/>
          </p:nvSpPr>
          <p:spPr>
            <a:xfrm>
              <a:off x="10107798" y="6116952"/>
              <a:ext cx="737387" cy="740437"/>
            </a:xfrm>
            <a:custGeom>
              <a:avLst/>
              <a:gdLst>
                <a:gd name="connsiteX0" fmla="*/ 368693 w 737387"/>
                <a:gd name="connsiteY0" fmla="*/ 0 h 740437"/>
                <a:gd name="connsiteX1" fmla="*/ 737387 w 737387"/>
                <a:gd name="connsiteY1" fmla="*/ 370175 h 740437"/>
                <a:gd name="connsiteX2" fmla="*/ 368693 w 737387"/>
                <a:gd name="connsiteY2" fmla="*/ 740437 h 740437"/>
                <a:gd name="connsiteX3" fmla="*/ 0 w 737387"/>
                <a:gd name="connsiteY3" fmla="*/ 370175 h 740437"/>
                <a:gd name="connsiteX4" fmla="*/ 368693 w 737387"/>
                <a:gd name="connsiteY4" fmla="*/ 0 h 740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387" h="740437">
                  <a:moveTo>
                    <a:pt x="368693" y="0"/>
                  </a:moveTo>
                  <a:lnTo>
                    <a:pt x="737387" y="370175"/>
                  </a:lnTo>
                  <a:lnTo>
                    <a:pt x="368693" y="740437"/>
                  </a:lnTo>
                  <a:lnTo>
                    <a:pt x="0" y="370175"/>
                  </a:lnTo>
                  <a:lnTo>
                    <a:pt x="368693" y="0"/>
                  </a:lnTo>
                  <a:close/>
                </a:path>
              </a:pathLst>
            </a:custGeom>
            <a:solidFill>
              <a:schemeClr val="tx1"/>
            </a:solidFill>
            <a:ln w="870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2A2A980-7904-635C-DE23-E0C31583E33E}"/>
                </a:ext>
              </a:extLst>
            </p:cNvPr>
            <p:cNvSpPr/>
            <p:nvPr/>
          </p:nvSpPr>
          <p:spPr>
            <a:xfrm>
              <a:off x="10845186" y="5376515"/>
              <a:ext cx="737387" cy="740437"/>
            </a:xfrm>
            <a:custGeom>
              <a:avLst/>
              <a:gdLst>
                <a:gd name="connsiteX0" fmla="*/ 368694 w 737387"/>
                <a:gd name="connsiteY0" fmla="*/ 0 h 740437"/>
                <a:gd name="connsiteX1" fmla="*/ 737387 w 737387"/>
                <a:gd name="connsiteY1" fmla="*/ 370175 h 740437"/>
                <a:gd name="connsiteX2" fmla="*/ 368694 w 737387"/>
                <a:gd name="connsiteY2" fmla="*/ 740438 h 740437"/>
                <a:gd name="connsiteX3" fmla="*/ 0 w 737387"/>
                <a:gd name="connsiteY3" fmla="*/ 370175 h 740437"/>
                <a:gd name="connsiteX4" fmla="*/ 368694 w 737387"/>
                <a:gd name="connsiteY4" fmla="*/ 0 h 740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387" h="740437">
                  <a:moveTo>
                    <a:pt x="368694" y="0"/>
                  </a:moveTo>
                  <a:lnTo>
                    <a:pt x="737387" y="370175"/>
                  </a:lnTo>
                  <a:lnTo>
                    <a:pt x="368694" y="740438"/>
                  </a:lnTo>
                  <a:lnTo>
                    <a:pt x="0" y="370175"/>
                  </a:lnTo>
                  <a:lnTo>
                    <a:pt x="368694" y="0"/>
                  </a:lnTo>
                  <a:close/>
                </a:path>
              </a:pathLst>
            </a:custGeom>
            <a:solidFill>
              <a:schemeClr val="bg2"/>
            </a:solidFill>
            <a:ln w="870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875EC6E6-96B6-4438-22C1-17B74867F755}"/>
                </a:ext>
              </a:extLst>
            </p:cNvPr>
            <p:cNvSpPr/>
            <p:nvPr/>
          </p:nvSpPr>
          <p:spPr>
            <a:xfrm>
              <a:off x="9370411" y="6116952"/>
              <a:ext cx="737387" cy="740437"/>
            </a:xfrm>
            <a:custGeom>
              <a:avLst/>
              <a:gdLst>
                <a:gd name="connsiteX0" fmla="*/ 737387 w 737387"/>
                <a:gd name="connsiteY0" fmla="*/ 740437 h 740437"/>
                <a:gd name="connsiteX1" fmla="*/ 737387 w 737387"/>
                <a:gd name="connsiteY1" fmla="*/ 0 h 740437"/>
                <a:gd name="connsiteX2" fmla="*/ 0 w 737387"/>
                <a:gd name="connsiteY2" fmla="*/ 740437 h 740437"/>
                <a:gd name="connsiteX3" fmla="*/ 737387 w 737387"/>
                <a:gd name="connsiteY3" fmla="*/ 740437 h 740437"/>
              </a:gdLst>
              <a:ahLst/>
              <a:cxnLst>
                <a:cxn ang="0">
                  <a:pos x="connsiteX0" y="connsiteY0"/>
                </a:cxn>
                <a:cxn ang="0">
                  <a:pos x="connsiteX1" y="connsiteY1"/>
                </a:cxn>
                <a:cxn ang="0">
                  <a:pos x="connsiteX2" y="connsiteY2"/>
                </a:cxn>
                <a:cxn ang="0">
                  <a:pos x="connsiteX3" y="connsiteY3"/>
                </a:cxn>
              </a:cxnLst>
              <a:rect l="l" t="t" r="r" b="b"/>
              <a:pathLst>
                <a:path w="737387" h="740437">
                  <a:moveTo>
                    <a:pt x="737387" y="740437"/>
                  </a:moveTo>
                  <a:lnTo>
                    <a:pt x="737387" y="0"/>
                  </a:lnTo>
                  <a:cubicBezTo>
                    <a:pt x="330178" y="0"/>
                    <a:pt x="0" y="331484"/>
                    <a:pt x="0" y="740437"/>
                  </a:cubicBezTo>
                  <a:lnTo>
                    <a:pt x="737387" y="740437"/>
                  </a:lnTo>
                  <a:close/>
                </a:path>
              </a:pathLst>
            </a:custGeom>
            <a:solidFill>
              <a:srgbClr val="F77860"/>
            </a:solidFill>
            <a:ln w="870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62A6F93-368C-09CB-0D81-1BF09C8C296C}"/>
                </a:ext>
              </a:extLst>
            </p:cNvPr>
            <p:cNvSpPr/>
            <p:nvPr/>
          </p:nvSpPr>
          <p:spPr>
            <a:xfrm>
              <a:off x="10845098" y="6116952"/>
              <a:ext cx="737387" cy="740437"/>
            </a:xfrm>
            <a:custGeom>
              <a:avLst/>
              <a:gdLst>
                <a:gd name="connsiteX0" fmla="*/ 0 w 737387"/>
                <a:gd name="connsiteY0" fmla="*/ 0 h 740437"/>
                <a:gd name="connsiteX1" fmla="*/ 0 w 737387"/>
                <a:gd name="connsiteY1" fmla="*/ 740437 h 740437"/>
                <a:gd name="connsiteX2" fmla="*/ 737387 w 737387"/>
                <a:gd name="connsiteY2" fmla="*/ 0 h 740437"/>
                <a:gd name="connsiteX3" fmla="*/ 0 w 737387"/>
                <a:gd name="connsiteY3" fmla="*/ 0 h 740437"/>
              </a:gdLst>
              <a:ahLst/>
              <a:cxnLst>
                <a:cxn ang="0">
                  <a:pos x="connsiteX0" y="connsiteY0"/>
                </a:cxn>
                <a:cxn ang="0">
                  <a:pos x="connsiteX1" y="connsiteY1"/>
                </a:cxn>
                <a:cxn ang="0">
                  <a:pos x="connsiteX2" y="connsiteY2"/>
                </a:cxn>
                <a:cxn ang="0">
                  <a:pos x="connsiteX3" y="connsiteY3"/>
                </a:cxn>
              </a:cxnLst>
              <a:rect l="l" t="t" r="r" b="b"/>
              <a:pathLst>
                <a:path w="737387" h="740437">
                  <a:moveTo>
                    <a:pt x="0" y="0"/>
                  </a:moveTo>
                  <a:lnTo>
                    <a:pt x="0" y="740437"/>
                  </a:lnTo>
                  <a:cubicBezTo>
                    <a:pt x="407210" y="740437"/>
                    <a:pt x="737387" y="408953"/>
                    <a:pt x="737387" y="0"/>
                  </a:cubicBezTo>
                  <a:lnTo>
                    <a:pt x="0" y="0"/>
                  </a:lnTo>
                  <a:close/>
                </a:path>
              </a:pathLst>
            </a:custGeom>
            <a:solidFill>
              <a:schemeClr val="accent3"/>
            </a:solidFill>
            <a:ln w="870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F0317E1-C5CE-821D-A2D5-C53658B7CCA3}"/>
                </a:ext>
              </a:extLst>
            </p:cNvPr>
            <p:cNvSpPr/>
            <p:nvPr/>
          </p:nvSpPr>
          <p:spPr>
            <a:xfrm>
              <a:off x="10845098" y="4636077"/>
              <a:ext cx="737387" cy="740437"/>
            </a:xfrm>
            <a:custGeom>
              <a:avLst/>
              <a:gdLst>
                <a:gd name="connsiteX0" fmla="*/ 737387 w 737387"/>
                <a:gd name="connsiteY0" fmla="*/ 740437 h 740437"/>
                <a:gd name="connsiteX1" fmla="*/ 737387 w 737387"/>
                <a:gd name="connsiteY1" fmla="*/ 0 h 740437"/>
                <a:gd name="connsiteX2" fmla="*/ 0 w 737387"/>
                <a:gd name="connsiteY2" fmla="*/ 740437 h 740437"/>
                <a:gd name="connsiteX3" fmla="*/ 737387 w 737387"/>
                <a:gd name="connsiteY3" fmla="*/ 740437 h 740437"/>
              </a:gdLst>
              <a:ahLst/>
              <a:cxnLst>
                <a:cxn ang="0">
                  <a:pos x="connsiteX0" y="connsiteY0"/>
                </a:cxn>
                <a:cxn ang="0">
                  <a:pos x="connsiteX1" y="connsiteY1"/>
                </a:cxn>
                <a:cxn ang="0">
                  <a:pos x="connsiteX2" y="connsiteY2"/>
                </a:cxn>
                <a:cxn ang="0">
                  <a:pos x="connsiteX3" y="connsiteY3"/>
                </a:cxn>
              </a:cxnLst>
              <a:rect l="l" t="t" r="r" b="b"/>
              <a:pathLst>
                <a:path w="737387" h="740437">
                  <a:moveTo>
                    <a:pt x="737387" y="740437"/>
                  </a:moveTo>
                  <a:lnTo>
                    <a:pt x="737387" y="0"/>
                  </a:lnTo>
                  <a:cubicBezTo>
                    <a:pt x="330178" y="0"/>
                    <a:pt x="0" y="331484"/>
                    <a:pt x="0" y="740437"/>
                  </a:cubicBezTo>
                  <a:lnTo>
                    <a:pt x="737387" y="740437"/>
                  </a:lnTo>
                  <a:close/>
                </a:path>
              </a:pathLst>
            </a:custGeom>
            <a:solidFill>
              <a:srgbClr val="F77860"/>
            </a:solidFill>
            <a:ln w="8709" cap="flat">
              <a:noFill/>
              <a:prstDash val="solid"/>
              <a:miter/>
            </a:ln>
          </p:spPr>
          <p:txBody>
            <a:bodyPr rtlCol="0" anchor="ctr"/>
            <a:lstStyle/>
            <a:p>
              <a:endParaRPr lang="en-US"/>
            </a:p>
          </p:txBody>
        </p:sp>
      </p:grpSp>
      <p:sp>
        <p:nvSpPr>
          <p:cNvPr id="7" name="Date Placeholder 2">
            <a:extLst>
              <a:ext uri="{FF2B5EF4-FFF2-40B4-BE49-F238E27FC236}">
                <a16:creationId xmlns:a16="http://schemas.microsoft.com/office/drawing/2014/main" id="{16A8D2C3-6807-9331-0FF1-80E6E2F27560}"/>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9" name="Text Placeholder 13">
            <a:extLst>
              <a:ext uri="{FF2B5EF4-FFF2-40B4-BE49-F238E27FC236}">
                <a16:creationId xmlns:a16="http://schemas.microsoft.com/office/drawing/2014/main" id="{F7A468CA-926B-A39D-BE1C-5E43CDA6B248}"/>
              </a:ext>
            </a:extLst>
          </p:cNvPr>
          <p:cNvSpPr>
            <a:spLocks noGrp="1"/>
          </p:cNvSpPr>
          <p:nvPr>
            <p:ph type="body" sz="quarter" idx="14" hasCustomPrompt="1"/>
          </p:nvPr>
        </p:nvSpPr>
        <p:spPr>
          <a:xfrm>
            <a:off x="371475" y="6094676"/>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Notes: (1)</a:t>
            </a:r>
          </a:p>
        </p:txBody>
      </p:sp>
      <p:sp>
        <p:nvSpPr>
          <p:cNvPr id="19" name="Text Placeholder 13">
            <a:extLst>
              <a:ext uri="{FF2B5EF4-FFF2-40B4-BE49-F238E27FC236}">
                <a16:creationId xmlns:a16="http://schemas.microsoft.com/office/drawing/2014/main" id="{2B0F167B-C1D4-BB4C-8EFF-131EE7301ACD}"/>
              </a:ext>
            </a:extLst>
          </p:cNvPr>
          <p:cNvSpPr>
            <a:spLocks noGrp="1"/>
          </p:cNvSpPr>
          <p:nvPr>
            <p:ph type="body" sz="quarter" idx="15" hasCustomPrompt="1"/>
          </p:nvPr>
        </p:nvSpPr>
        <p:spPr>
          <a:xfrm>
            <a:off x="371475" y="6268243"/>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Sources: </a:t>
            </a:r>
          </a:p>
        </p:txBody>
      </p:sp>
    </p:spTree>
    <p:extLst>
      <p:ext uri="{BB962C8B-B14F-4D97-AF65-F5344CB8AC3E}">
        <p14:creationId xmlns:p14="http://schemas.microsoft.com/office/powerpoint/2010/main" val="2628701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Editable Title Slide Dawn">
    <p:bg>
      <p:bgRef idx="1003">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234719" y="359387"/>
            <a:ext cx="2592000" cy="887228"/>
          </a:xfrm>
          <a:prstGeom prst="rect">
            <a:avLst/>
          </a:prstGeom>
        </p:spPr>
      </p:pic>
      <p:sp>
        <p:nvSpPr>
          <p:cNvPr id="4" name="Title 1">
            <a:extLst>
              <a:ext uri="{FF2B5EF4-FFF2-40B4-BE49-F238E27FC236}">
                <a16:creationId xmlns:a16="http://schemas.microsoft.com/office/drawing/2014/main" id="{08D62997-21ED-27A6-7298-DDC791D8FC58}"/>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6" name="Subtitle 2">
            <a:extLst>
              <a:ext uri="{FF2B5EF4-FFF2-40B4-BE49-F238E27FC236}">
                <a16:creationId xmlns:a16="http://schemas.microsoft.com/office/drawing/2014/main" id="{73551D1D-3B59-05E9-0D79-CAC859953529}"/>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sp>
        <p:nvSpPr>
          <p:cNvPr id="3" name="Date Placeholder 2">
            <a:extLst>
              <a:ext uri="{FF2B5EF4-FFF2-40B4-BE49-F238E27FC236}">
                <a16:creationId xmlns:a16="http://schemas.microsoft.com/office/drawing/2014/main" id="{1736F9E5-FEE5-68E6-E24D-68982D5BB242}"/>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9" name="Picture Placeholder 7">
            <a:extLst>
              <a:ext uri="{FF2B5EF4-FFF2-40B4-BE49-F238E27FC236}">
                <a16:creationId xmlns:a16="http://schemas.microsoft.com/office/drawing/2014/main" id="{CE0DECFC-FC68-E8A9-3B0A-DFC6DE3B01EB}"/>
              </a:ext>
            </a:extLst>
          </p:cNvPr>
          <p:cNvSpPr>
            <a:spLocks noGrp="1"/>
          </p:cNvSpPr>
          <p:nvPr>
            <p:ph type="pic" sz="quarter" idx="11"/>
          </p:nvPr>
        </p:nvSpPr>
        <p:spPr>
          <a:xfrm>
            <a:off x="6780213" y="1470991"/>
            <a:ext cx="4724400" cy="4729784"/>
          </a:xfrm>
        </p:spPr>
        <p:txBody>
          <a:bodyPr/>
          <a:lstStyle>
            <a:lvl1pPr>
              <a:defRPr b="0">
                <a:solidFill>
                  <a:schemeClr val="tx1"/>
                </a:solidFill>
              </a:defRPr>
            </a:lvl1pPr>
          </a:lstStyle>
          <a:p>
            <a:endParaRPr lang="en-US"/>
          </a:p>
        </p:txBody>
      </p:sp>
    </p:spTree>
    <p:extLst>
      <p:ext uri="{BB962C8B-B14F-4D97-AF65-F5344CB8AC3E}">
        <p14:creationId xmlns:p14="http://schemas.microsoft.com/office/powerpoint/2010/main" val="13383685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44">
          <p15:clr>
            <a:srgbClr val="FBAE40"/>
          </p15:clr>
        </p15:guide>
        <p15:guide id="2" orient="horz" pos="3906">
          <p15:clr>
            <a:srgbClr val="FBAE40"/>
          </p15:clr>
        </p15:guide>
        <p15:guide id="3" pos="4271">
          <p15:clr>
            <a:srgbClr val="FBAE40"/>
          </p15:clr>
        </p15:guide>
        <p15:guide id="4" pos="725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18A5925-E669-FB5F-BAF4-DB4F88B0D21D}"/>
              </a:ext>
            </a:extLst>
          </p:cNvPr>
          <p:cNvGraphicFramePr>
            <a:graphicFrameLocks noChangeAspect="1"/>
          </p:cNvGraphicFramePr>
          <p:nvPr userDrawn="1">
            <p:custDataLst>
              <p:tags r:id="rId1"/>
            </p:custDataLst>
            <p:extLst>
              <p:ext uri="{D42A27DB-BD31-4B8C-83A1-F6EECF244321}">
                <p14:modId xmlns:p14="http://schemas.microsoft.com/office/powerpoint/2010/main" val="11954457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9" name="think-cell data - do not delete" hidden="1">
                        <a:extLst>
                          <a:ext uri="{FF2B5EF4-FFF2-40B4-BE49-F238E27FC236}">
                            <a16:creationId xmlns:a16="http://schemas.microsoft.com/office/drawing/2014/main" id="{A18A5925-E669-FB5F-BAF4-DB4F88B0D21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73734D37-3C1F-B2AD-3D39-7C9C532E1EE7}"/>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ABA9A82A-438E-2D4A-3064-0F61D48C4041}"/>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5" name="Slide Number Placeholder 4">
            <a:extLst>
              <a:ext uri="{FF2B5EF4-FFF2-40B4-BE49-F238E27FC236}">
                <a16:creationId xmlns:a16="http://schemas.microsoft.com/office/drawing/2014/main" id="{A5E0B82D-9435-2AE9-7C21-F12735E542C5}"/>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pPr/>
              <a:t>‹#›</a:t>
            </a:fld>
            <a:endParaRPr lang="en-US"/>
          </a:p>
        </p:txBody>
      </p:sp>
      <p:sp>
        <p:nvSpPr>
          <p:cNvPr id="12" name="Text Placeholder 11">
            <a:extLst>
              <a:ext uri="{FF2B5EF4-FFF2-40B4-BE49-F238E27FC236}">
                <a16:creationId xmlns:a16="http://schemas.microsoft.com/office/drawing/2014/main" id="{10E8CC6D-8532-FA59-C2EC-09033C0C2E96}"/>
              </a:ext>
            </a:extLst>
          </p:cNvPr>
          <p:cNvSpPr>
            <a:spLocks noGrp="1"/>
          </p:cNvSpPr>
          <p:nvPr>
            <p:ph type="body" sz="quarter" idx="16"/>
          </p:nvPr>
        </p:nvSpPr>
        <p:spPr>
          <a:xfrm>
            <a:off x="371475" y="2266950"/>
            <a:ext cx="3937000" cy="3359150"/>
          </a:xfrm>
        </p:spPr>
        <p:txBody>
          <a:bodyPr/>
          <a:lstStyle>
            <a:lvl1pPr>
              <a:spcBef>
                <a:spcPts val="1600"/>
              </a:spcBef>
              <a:spcAft>
                <a:spcPts val="0"/>
              </a:spcAft>
              <a:defRPr sz="1900">
                <a:solidFill>
                  <a:schemeClr val="tx2"/>
                </a:solidFill>
              </a:defRPr>
            </a:lvl1pPr>
            <a:lvl2pPr>
              <a:spcBef>
                <a:spcPts val="1600"/>
              </a:spcBef>
              <a:spcAft>
                <a:spcPts val="0"/>
              </a:spcAft>
              <a:defRPr sz="1700">
                <a:solidFill>
                  <a:schemeClr val="tx1"/>
                </a:solidFill>
              </a:defRPr>
            </a:lvl2pPr>
            <a:lvl3pPr>
              <a:spcBef>
                <a:spcPts val="1600"/>
              </a:spcBef>
              <a:spcAft>
                <a:spcPts val="0"/>
              </a:spcAft>
              <a:defRPr sz="1700">
                <a:solidFill>
                  <a:schemeClr val="tx1"/>
                </a:solidFill>
              </a:defRPr>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1EDEEFBC-6771-D146-7AE3-75A436877986}"/>
              </a:ext>
            </a:extLst>
          </p:cNvPr>
          <p:cNvSpPr>
            <a:spLocks noGrp="1"/>
          </p:cNvSpPr>
          <p:nvPr>
            <p:ph type="body" sz="quarter" idx="17"/>
          </p:nvPr>
        </p:nvSpPr>
        <p:spPr>
          <a:xfrm>
            <a:off x="371475" y="5758110"/>
            <a:ext cx="4557713" cy="388690"/>
          </a:xfrm>
        </p:spPr>
        <p:txBody>
          <a:bodyPr anchor="b" anchorCtr="0"/>
          <a:lstStyle>
            <a:lvl1pPr>
              <a:defRPr b="0">
                <a:solidFill>
                  <a:schemeClr val="bg1">
                    <a:lumMod val="50000"/>
                  </a:schemeClr>
                </a:solidFill>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AFD259E7-A803-C9D5-237C-0A3D7BD2DD2B}"/>
              </a:ext>
            </a:extLst>
          </p:cNvPr>
          <p:cNvSpPr>
            <a:spLocks noGrp="1"/>
          </p:cNvSpPr>
          <p:nvPr>
            <p:ph sz="quarter" idx="18"/>
          </p:nvPr>
        </p:nvSpPr>
        <p:spPr>
          <a:xfrm>
            <a:off x="6484938" y="1138238"/>
            <a:ext cx="5335587" cy="5194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8">
            <a:extLst>
              <a:ext uri="{FF2B5EF4-FFF2-40B4-BE49-F238E27FC236}">
                <a16:creationId xmlns:a16="http://schemas.microsoft.com/office/drawing/2014/main" id="{C09D18B4-F7B5-7610-F277-2DD8015AC603}"/>
              </a:ext>
            </a:extLst>
          </p:cNvPr>
          <p:cNvSpPr>
            <a:spLocks noGrp="1"/>
          </p:cNvSpPr>
          <p:nvPr>
            <p:ph type="body" sz="quarter" idx="13" hasCustomPrompt="1"/>
          </p:nvPr>
        </p:nvSpPr>
        <p:spPr>
          <a:xfrm>
            <a:off x="371475" y="681417"/>
            <a:ext cx="5495925" cy="757255"/>
          </a:xfrm>
          <a:prstGeom prst="rect">
            <a:avLst/>
          </a:prstGeom>
        </p:spPr>
        <p:txBody>
          <a:bodyPr lIns="0" tIns="0" rIns="0" bIns="0">
            <a:noAutofit/>
          </a:bodyPr>
          <a:lstStyle>
            <a:lvl1pPr marL="0" indent="0">
              <a:buNone/>
              <a:defRPr sz="1600" b="0">
                <a:solidFill>
                  <a:srgbClr val="575757"/>
                </a:solidFill>
              </a:defRPr>
            </a:lvl1pPr>
          </a:lstStyle>
          <a:p>
            <a:pPr lvl="0"/>
            <a:r>
              <a:rPr lang="en-US"/>
              <a:t>Click to add subtitle</a:t>
            </a:r>
          </a:p>
        </p:txBody>
      </p:sp>
      <p:sp>
        <p:nvSpPr>
          <p:cNvPr id="7" name="Title Placeholder 1">
            <a:extLst>
              <a:ext uri="{FF2B5EF4-FFF2-40B4-BE49-F238E27FC236}">
                <a16:creationId xmlns:a16="http://schemas.microsoft.com/office/drawing/2014/main" id="{41033BCF-A83D-31F4-DBF6-56F821A102BD}"/>
              </a:ext>
            </a:extLst>
          </p:cNvPr>
          <p:cNvSpPr>
            <a:spLocks noGrp="1"/>
          </p:cNvSpPr>
          <p:nvPr>
            <p:ph type="title" hasCustomPrompt="1"/>
          </p:nvPr>
        </p:nvSpPr>
        <p:spPr>
          <a:xfrm>
            <a:off x="371475" y="337378"/>
            <a:ext cx="5495925" cy="334099"/>
          </a:xfrm>
          <a:prstGeom prst="rect">
            <a:avLst/>
          </a:prstGeom>
        </p:spPr>
        <p:txBody>
          <a:bodyPr vert="horz" lIns="0" tIns="0" rIns="0" bIns="0" rtlCol="0" anchor="t" anchorCtr="0">
            <a:noAutofit/>
          </a:bodyPr>
          <a:lstStyle>
            <a:lvl1pPr>
              <a:defRPr sz="2000">
                <a:solidFill>
                  <a:schemeClr val="accent6"/>
                </a:solidFill>
                <a:latin typeface="+mj-lt"/>
              </a:defRPr>
            </a:lvl1pPr>
          </a:lstStyle>
          <a:p>
            <a:r>
              <a:rPr lang="en-US"/>
              <a:t>Click to add title</a:t>
            </a:r>
          </a:p>
        </p:txBody>
      </p:sp>
    </p:spTree>
    <p:extLst>
      <p:ext uri="{BB962C8B-B14F-4D97-AF65-F5344CB8AC3E}">
        <p14:creationId xmlns:p14="http://schemas.microsoft.com/office/powerpoint/2010/main" val="1107405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Overview">
    <p:bg>
      <p:bgPr>
        <a:solidFill>
          <a:srgbClr val="E3DCD3"/>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BD05463E-8B6E-C0AC-ABD9-580C6D9024FD}"/>
              </a:ext>
            </a:extLst>
          </p:cNvPr>
          <p:cNvGraphicFramePr>
            <a:graphicFrameLocks noChangeAspect="1"/>
          </p:cNvGraphicFramePr>
          <p:nvPr userDrawn="1">
            <p:custDataLst>
              <p:tags r:id="rId1"/>
            </p:custDataLst>
            <p:extLst>
              <p:ext uri="{D42A27DB-BD31-4B8C-83A1-F6EECF244321}">
                <p14:modId xmlns:p14="http://schemas.microsoft.com/office/powerpoint/2010/main" val="41577577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0" name="think-cell data - do not delete" hidden="1">
                        <a:extLst>
                          <a:ext uri="{FF2B5EF4-FFF2-40B4-BE49-F238E27FC236}">
                            <a16:creationId xmlns:a16="http://schemas.microsoft.com/office/drawing/2014/main" id="{BD05463E-8B6E-C0AC-ABD9-580C6D9024F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a:extLst>
              <a:ext uri="{FF2B5EF4-FFF2-40B4-BE49-F238E27FC236}">
                <a16:creationId xmlns:a16="http://schemas.microsoft.com/office/drawing/2014/main" id="{3611CDC6-B40B-7188-8E44-182B202BAE79}"/>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5" name="Slide Number Placeholder 4">
            <a:extLst>
              <a:ext uri="{FF2B5EF4-FFF2-40B4-BE49-F238E27FC236}">
                <a16:creationId xmlns:a16="http://schemas.microsoft.com/office/drawing/2014/main" id="{C2245996-AE41-AF25-7351-7B01E68214FB}"/>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pPr/>
              <a:t>‹#›</a:t>
            </a:fld>
            <a:endParaRPr lang="en-US"/>
          </a:p>
        </p:txBody>
      </p:sp>
      <p:sp>
        <p:nvSpPr>
          <p:cNvPr id="12" name="Text Placeholder 8">
            <a:extLst>
              <a:ext uri="{FF2B5EF4-FFF2-40B4-BE49-F238E27FC236}">
                <a16:creationId xmlns:a16="http://schemas.microsoft.com/office/drawing/2014/main" id="{B652818D-0A11-2376-48F6-19B4C499A196}"/>
              </a:ext>
            </a:extLst>
          </p:cNvPr>
          <p:cNvSpPr>
            <a:spLocks noGrp="1"/>
          </p:cNvSpPr>
          <p:nvPr>
            <p:ph type="body" sz="quarter" idx="31" hasCustomPrompt="1"/>
          </p:nvPr>
        </p:nvSpPr>
        <p:spPr>
          <a:xfrm>
            <a:off x="371475" y="681417"/>
            <a:ext cx="11449011" cy="757255"/>
          </a:xfrm>
          <a:prstGeom prst="rect">
            <a:avLst/>
          </a:prstGeom>
        </p:spPr>
        <p:txBody>
          <a:bodyPr lIns="0" tIns="0" rIns="0" bIns="0">
            <a:noAutofit/>
          </a:bodyPr>
          <a:lstStyle>
            <a:lvl1pPr marL="0" indent="0">
              <a:buNone/>
              <a:defRPr sz="1600" b="0">
                <a:solidFill>
                  <a:srgbClr val="575757"/>
                </a:solidFill>
              </a:defRPr>
            </a:lvl1pPr>
          </a:lstStyle>
          <a:p>
            <a:pPr lvl="0"/>
            <a:r>
              <a:rPr lang="en-US"/>
              <a:t>Click to add subtitle</a:t>
            </a:r>
          </a:p>
        </p:txBody>
      </p:sp>
      <p:sp>
        <p:nvSpPr>
          <p:cNvPr id="15" name="Title Placeholder 1">
            <a:extLst>
              <a:ext uri="{FF2B5EF4-FFF2-40B4-BE49-F238E27FC236}">
                <a16:creationId xmlns:a16="http://schemas.microsoft.com/office/drawing/2014/main" id="{927C0732-1502-1D5A-1F94-AF8113DEB79A}"/>
              </a:ext>
            </a:extLst>
          </p:cNvPr>
          <p:cNvSpPr>
            <a:spLocks noGrp="1"/>
          </p:cNvSpPr>
          <p:nvPr>
            <p:ph type="title" hasCustomPrompt="1"/>
          </p:nvPr>
        </p:nvSpPr>
        <p:spPr>
          <a:xfrm>
            <a:off x="371475" y="337378"/>
            <a:ext cx="11449011" cy="334099"/>
          </a:xfrm>
          <a:prstGeom prst="rect">
            <a:avLst/>
          </a:prstGeom>
        </p:spPr>
        <p:txBody>
          <a:bodyPr vert="horz" lIns="0" tIns="0" rIns="0" bIns="0" rtlCol="0" anchor="t" anchorCtr="0">
            <a:noAutofit/>
          </a:bodyPr>
          <a:lstStyle>
            <a:lvl1pPr>
              <a:defRPr sz="2000">
                <a:solidFill>
                  <a:schemeClr val="accent6"/>
                </a:solidFill>
                <a:latin typeface="+mj-lt"/>
              </a:defRPr>
            </a:lvl1pPr>
          </a:lstStyle>
          <a:p>
            <a:r>
              <a:rPr lang="en-US"/>
              <a:t>Click to add title</a:t>
            </a:r>
          </a:p>
        </p:txBody>
      </p:sp>
      <p:grpSp>
        <p:nvGrpSpPr>
          <p:cNvPr id="18" name="Group 17">
            <a:extLst>
              <a:ext uri="{FF2B5EF4-FFF2-40B4-BE49-F238E27FC236}">
                <a16:creationId xmlns:a16="http://schemas.microsoft.com/office/drawing/2014/main" id="{5CBF5D3A-203D-7DA1-E2AA-A1B67FAD11D7}"/>
              </a:ext>
            </a:extLst>
          </p:cNvPr>
          <p:cNvGrpSpPr>
            <a:grpSpLocks noChangeAspect="1"/>
          </p:cNvGrpSpPr>
          <p:nvPr userDrawn="1"/>
        </p:nvGrpSpPr>
        <p:grpSpPr>
          <a:xfrm rot="16200000">
            <a:off x="10850161" y="360572"/>
            <a:ext cx="982800" cy="986865"/>
            <a:chOff x="9370411" y="4636077"/>
            <a:chExt cx="2212162" cy="2221312"/>
          </a:xfrm>
        </p:grpSpPr>
        <p:sp>
          <p:nvSpPr>
            <p:cNvPr id="21" name="Freeform: Shape 20">
              <a:extLst>
                <a:ext uri="{FF2B5EF4-FFF2-40B4-BE49-F238E27FC236}">
                  <a16:creationId xmlns:a16="http://schemas.microsoft.com/office/drawing/2014/main" id="{18F56A3B-1F7E-3E03-4103-4B92BBA1FE3F}"/>
                </a:ext>
              </a:extLst>
            </p:cNvPr>
            <p:cNvSpPr/>
            <p:nvPr/>
          </p:nvSpPr>
          <p:spPr>
            <a:xfrm>
              <a:off x="10107798" y="6116952"/>
              <a:ext cx="737387" cy="740437"/>
            </a:xfrm>
            <a:custGeom>
              <a:avLst/>
              <a:gdLst>
                <a:gd name="connsiteX0" fmla="*/ 368693 w 737387"/>
                <a:gd name="connsiteY0" fmla="*/ 0 h 740437"/>
                <a:gd name="connsiteX1" fmla="*/ 737387 w 737387"/>
                <a:gd name="connsiteY1" fmla="*/ 370175 h 740437"/>
                <a:gd name="connsiteX2" fmla="*/ 368693 w 737387"/>
                <a:gd name="connsiteY2" fmla="*/ 740437 h 740437"/>
                <a:gd name="connsiteX3" fmla="*/ 0 w 737387"/>
                <a:gd name="connsiteY3" fmla="*/ 370175 h 740437"/>
                <a:gd name="connsiteX4" fmla="*/ 368693 w 737387"/>
                <a:gd name="connsiteY4" fmla="*/ 0 h 740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387" h="740437">
                  <a:moveTo>
                    <a:pt x="368693" y="0"/>
                  </a:moveTo>
                  <a:lnTo>
                    <a:pt x="737387" y="370175"/>
                  </a:lnTo>
                  <a:lnTo>
                    <a:pt x="368693" y="740437"/>
                  </a:lnTo>
                  <a:lnTo>
                    <a:pt x="0" y="370175"/>
                  </a:lnTo>
                  <a:lnTo>
                    <a:pt x="368693" y="0"/>
                  </a:lnTo>
                  <a:close/>
                </a:path>
              </a:pathLst>
            </a:custGeom>
            <a:solidFill>
              <a:schemeClr val="tx1"/>
            </a:solidFill>
            <a:ln w="870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1690D63-1854-0991-09B6-40354B2A82CD}"/>
                </a:ext>
              </a:extLst>
            </p:cNvPr>
            <p:cNvSpPr/>
            <p:nvPr/>
          </p:nvSpPr>
          <p:spPr>
            <a:xfrm>
              <a:off x="10845186" y="5376515"/>
              <a:ext cx="737387" cy="740437"/>
            </a:xfrm>
            <a:custGeom>
              <a:avLst/>
              <a:gdLst>
                <a:gd name="connsiteX0" fmla="*/ 368694 w 737387"/>
                <a:gd name="connsiteY0" fmla="*/ 0 h 740437"/>
                <a:gd name="connsiteX1" fmla="*/ 737387 w 737387"/>
                <a:gd name="connsiteY1" fmla="*/ 370175 h 740437"/>
                <a:gd name="connsiteX2" fmla="*/ 368694 w 737387"/>
                <a:gd name="connsiteY2" fmla="*/ 740438 h 740437"/>
                <a:gd name="connsiteX3" fmla="*/ 0 w 737387"/>
                <a:gd name="connsiteY3" fmla="*/ 370175 h 740437"/>
                <a:gd name="connsiteX4" fmla="*/ 368694 w 737387"/>
                <a:gd name="connsiteY4" fmla="*/ 0 h 740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387" h="740437">
                  <a:moveTo>
                    <a:pt x="368694" y="0"/>
                  </a:moveTo>
                  <a:lnTo>
                    <a:pt x="737387" y="370175"/>
                  </a:lnTo>
                  <a:lnTo>
                    <a:pt x="368694" y="740438"/>
                  </a:lnTo>
                  <a:lnTo>
                    <a:pt x="0" y="370175"/>
                  </a:lnTo>
                  <a:lnTo>
                    <a:pt x="368694" y="0"/>
                  </a:lnTo>
                  <a:close/>
                </a:path>
              </a:pathLst>
            </a:custGeom>
            <a:solidFill>
              <a:schemeClr val="bg1"/>
            </a:solidFill>
            <a:ln w="870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852FE9E-8619-DBB9-8083-94ADD4D91BFB}"/>
                </a:ext>
              </a:extLst>
            </p:cNvPr>
            <p:cNvSpPr/>
            <p:nvPr/>
          </p:nvSpPr>
          <p:spPr>
            <a:xfrm>
              <a:off x="9370411" y="6116952"/>
              <a:ext cx="737387" cy="740437"/>
            </a:xfrm>
            <a:custGeom>
              <a:avLst/>
              <a:gdLst>
                <a:gd name="connsiteX0" fmla="*/ 737387 w 737387"/>
                <a:gd name="connsiteY0" fmla="*/ 740437 h 740437"/>
                <a:gd name="connsiteX1" fmla="*/ 737387 w 737387"/>
                <a:gd name="connsiteY1" fmla="*/ 0 h 740437"/>
                <a:gd name="connsiteX2" fmla="*/ 0 w 737387"/>
                <a:gd name="connsiteY2" fmla="*/ 740437 h 740437"/>
                <a:gd name="connsiteX3" fmla="*/ 737387 w 737387"/>
                <a:gd name="connsiteY3" fmla="*/ 740437 h 740437"/>
              </a:gdLst>
              <a:ahLst/>
              <a:cxnLst>
                <a:cxn ang="0">
                  <a:pos x="connsiteX0" y="connsiteY0"/>
                </a:cxn>
                <a:cxn ang="0">
                  <a:pos x="connsiteX1" y="connsiteY1"/>
                </a:cxn>
                <a:cxn ang="0">
                  <a:pos x="connsiteX2" y="connsiteY2"/>
                </a:cxn>
                <a:cxn ang="0">
                  <a:pos x="connsiteX3" y="connsiteY3"/>
                </a:cxn>
              </a:cxnLst>
              <a:rect l="l" t="t" r="r" b="b"/>
              <a:pathLst>
                <a:path w="737387" h="740437">
                  <a:moveTo>
                    <a:pt x="737387" y="740437"/>
                  </a:moveTo>
                  <a:lnTo>
                    <a:pt x="737387" y="0"/>
                  </a:lnTo>
                  <a:cubicBezTo>
                    <a:pt x="330178" y="0"/>
                    <a:pt x="0" y="331484"/>
                    <a:pt x="0" y="740437"/>
                  </a:cubicBezTo>
                  <a:lnTo>
                    <a:pt x="737387" y="740437"/>
                  </a:lnTo>
                  <a:close/>
                </a:path>
              </a:pathLst>
            </a:custGeom>
            <a:solidFill>
              <a:srgbClr val="F77860"/>
            </a:solidFill>
            <a:ln w="870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C406614B-4B29-1FF8-E76B-CF37F09AD2FE}"/>
                </a:ext>
              </a:extLst>
            </p:cNvPr>
            <p:cNvSpPr/>
            <p:nvPr/>
          </p:nvSpPr>
          <p:spPr>
            <a:xfrm>
              <a:off x="10845098" y="6116952"/>
              <a:ext cx="737387" cy="740437"/>
            </a:xfrm>
            <a:custGeom>
              <a:avLst/>
              <a:gdLst>
                <a:gd name="connsiteX0" fmla="*/ 0 w 737387"/>
                <a:gd name="connsiteY0" fmla="*/ 0 h 740437"/>
                <a:gd name="connsiteX1" fmla="*/ 0 w 737387"/>
                <a:gd name="connsiteY1" fmla="*/ 740437 h 740437"/>
                <a:gd name="connsiteX2" fmla="*/ 737387 w 737387"/>
                <a:gd name="connsiteY2" fmla="*/ 0 h 740437"/>
                <a:gd name="connsiteX3" fmla="*/ 0 w 737387"/>
                <a:gd name="connsiteY3" fmla="*/ 0 h 740437"/>
              </a:gdLst>
              <a:ahLst/>
              <a:cxnLst>
                <a:cxn ang="0">
                  <a:pos x="connsiteX0" y="connsiteY0"/>
                </a:cxn>
                <a:cxn ang="0">
                  <a:pos x="connsiteX1" y="connsiteY1"/>
                </a:cxn>
                <a:cxn ang="0">
                  <a:pos x="connsiteX2" y="connsiteY2"/>
                </a:cxn>
                <a:cxn ang="0">
                  <a:pos x="connsiteX3" y="connsiteY3"/>
                </a:cxn>
              </a:cxnLst>
              <a:rect l="l" t="t" r="r" b="b"/>
              <a:pathLst>
                <a:path w="737387" h="740437">
                  <a:moveTo>
                    <a:pt x="0" y="0"/>
                  </a:moveTo>
                  <a:lnTo>
                    <a:pt x="0" y="740437"/>
                  </a:lnTo>
                  <a:cubicBezTo>
                    <a:pt x="407210" y="740437"/>
                    <a:pt x="737387" y="408953"/>
                    <a:pt x="737387" y="0"/>
                  </a:cubicBezTo>
                  <a:lnTo>
                    <a:pt x="0" y="0"/>
                  </a:lnTo>
                  <a:close/>
                </a:path>
              </a:pathLst>
            </a:custGeom>
            <a:solidFill>
              <a:schemeClr val="accent3"/>
            </a:solidFill>
            <a:ln w="8709"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616801ED-616F-09EF-94E1-D57233AACBD0}"/>
                </a:ext>
              </a:extLst>
            </p:cNvPr>
            <p:cNvSpPr/>
            <p:nvPr/>
          </p:nvSpPr>
          <p:spPr>
            <a:xfrm>
              <a:off x="10845098" y="4636077"/>
              <a:ext cx="737387" cy="740437"/>
            </a:xfrm>
            <a:custGeom>
              <a:avLst/>
              <a:gdLst>
                <a:gd name="connsiteX0" fmla="*/ 737387 w 737387"/>
                <a:gd name="connsiteY0" fmla="*/ 740437 h 740437"/>
                <a:gd name="connsiteX1" fmla="*/ 737387 w 737387"/>
                <a:gd name="connsiteY1" fmla="*/ 0 h 740437"/>
                <a:gd name="connsiteX2" fmla="*/ 0 w 737387"/>
                <a:gd name="connsiteY2" fmla="*/ 740437 h 740437"/>
                <a:gd name="connsiteX3" fmla="*/ 737387 w 737387"/>
                <a:gd name="connsiteY3" fmla="*/ 740437 h 740437"/>
              </a:gdLst>
              <a:ahLst/>
              <a:cxnLst>
                <a:cxn ang="0">
                  <a:pos x="connsiteX0" y="connsiteY0"/>
                </a:cxn>
                <a:cxn ang="0">
                  <a:pos x="connsiteX1" y="connsiteY1"/>
                </a:cxn>
                <a:cxn ang="0">
                  <a:pos x="connsiteX2" y="connsiteY2"/>
                </a:cxn>
                <a:cxn ang="0">
                  <a:pos x="connsiteX3" y="connsiteY3"/>
                </a:cxn>
              </a:cxnLst>
              <a:rect l="l" t="t" r="r" b="b"/>
              <a:pathLst>
                <a:path w="737387" h="740437">
                  <a:moveTo>
                    <a:pt x="737387" y="740437"/>
                  </a:moveTo>
                  <a:lnTo>
                    <a:pt x="737387" y="0"/>
                  </a:lnTo>
                  <a:cubicBezTo>
                    <a:pt x="330178" y="0"/>
                    <a:pt x="0" y="331484"/>
                    <a:pt x="0" y="740437"/>
                  </a:cubicBezTo>
                  <a:lnTo>
                    <a:pt x="737387" y="740437"/>
                  </a:lnTo>
                  <a:close/>
                </a:path>
              </a:pathLst>
            </a:custGeom>
            <a:solidFill>
              <a:srgbClr val="F77860"/>
            </a:solidFill>
            <a:ln w="8709" cap="flat">
              <a:noFill/>
              <a:prstDash val="solid"/>
              <a:miter/>
            </a:ln>
          </p:spPr>
          <p:txBody>
            <a:bodyPr rtlCol="0" anchor="ctr"/>
            <a:lstStyle/>
            <a:p>
              <a:endParaRPr lang="en-US"/>
            </a:p>
          </p:txBody>
        </p:sp>
      </p:grpSp>
      <p:sp>
        <p:nvSpPr>
          <p:cNvPr id="2" name="Text Placeholder 13">
            <a:extLst>
              <a:ext uri="{FF2B5EF4-FFF2-40B4-BE49-F238E27FC236}">
                <a16:creationId xmlns:a16="http://schemas.microsoft.com/office/drawing/2014/main" id="{D46ABE39-DB69-E8EA-6205-2A435911CC00}"/>
              </a:ext>
            </a:extLst>
          </p:cNvPr>
          <p:cNvSpPr>
            <a:spLocks noGrp="1"/>
          </p:cNvSpPr>
          <p:nvPr>
            <p:ph type="body" sz="quarter" idx="14" hasCustomPrompt="1"/>
          </p:nvPr>
        </p:nvSpPr>
        <p:spPr>
          <a:xfrm>
            <a:off x="371475" y="6094676"/>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Notes: (1)</a:t>
            </a:r>
          </a:p>
        </p:txBody>
      </p:sp>
      <p:sp>
        <p:nvSpPr>
          <p:cNvPr id="6" name="Text Placeholder 13">
            <a:extLst>
              <a:ext uri="{FF2B5EF4-FFF2-40B4-BE49-F238E27FC236}">
                <a16:creationId xmlns:a16="http://schemas.microsoft.com/office/drawing/2014/main" id="{8A45F952-A4FB-F9B2-BDC8-42E8A00A0CE3}"/>
              </a:ext>
            </a:extLst>
          </p:cNvPr>
          <p:cNvSpPr>
            <a:spLocks noGrp="1"/>
          </p:cNvSpPr>
          <p:nvPr>
            <p:ph type="body" sz="quarter" idx="15" hasCustomPrompt="1"/>
          </p:nvPr>
        </p:nvSpPr>
        <p:spPr>
          <a:xfrm>
            <a:off x="371475" y="6268243"/>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Sources: </a:t>
            </a:r>
          </a:p>
        </p:txBody>
      </p:sp>
    </p:spTree>
    <p:extLst>
      <p:ext uri="{BB962C8B-B14F-4D97-AF65-F5344CB8AC3E}">
        <p14:creationId xmlns:p14="http://schemas.microsoft.com/office/powerpoint/2010/main" val="210714299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Sand">
    <p:bg>
      <p:bgRef idx="1001">
        <a:schemeClr val="bg2"/>
      </p:bgRef>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0B78A65B-DBB8-07AA-0230-24DC21826DE4}"/>
              </a:ext>
            </a:extLst>
          </p:cNvPr>
          <p:cNvGraphicFramePr>
            <a:graphicFrameLocks noChangeAspect="1"/>
          </p:cNvGraphicFramePr>
          <p:nvPr userDrawn="1">
            <p:custDataLst>
              <p:tags r:id="rId1"/>
            </p:custDataLst>
            <p:extLst>
              <p:ext uri="{D42A27DB-BD31-4B8C-83A1-F6EECF244321}">
                <p14:modId xmlns:p14="http://schemas.microsoft.com/office/powerpoint/2010/main" val="285421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0" name="think-cell data - do not delete" hidden="1">
                        <a:extLst>
                          <a:ext uri="{FF2B5EF4-FFF2-40B4-BE49-F238E27FC236}">
                            <a16:creationId xmlns:a16="http://schemas.microsoft.com/office/drawing/2014/main" id="{0B78A65B-DBB8-07AA-0230-24DC21826DE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a:extLst>
              <a:ext uri="{FF2B5EF4-FFF2-40B4-BE49-F238E27FC236}">
                <a16:creationId xmlns:a16="http://schemas.microsoft.com/office/drawing/2014/main" id="{2A534CB7-CFA0-327B-0EE9-49891DFDE631}"/>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
        <p:nvSpPr>
          <p:cNvPr id="5" name="Slide Number Placeholder 4">
            <a:extLst>
              <a:ext uri="{FF2B5EF4-FFF2-40B4-BE49-F238E27FC236}">
                <a16:creationId xmlns:a16="http://schemas.microsoft.com/office/drawing/2014/main" id="{3158EB12-2D35-C6A4-C929-8AAE188CD496}"/>
              </a:ext>
            </a:extLst>
          </p:cNvPr>
          <p:cNvSpPr>
            <a:spLocks noGrp="1"/>
          </p:cNvSpPr>
          <p:nvPr>
            <p:ph type="sldNum" sz="quarter" idx="12"/>
          </p:nvPr>
        </p:nvSpPr>
        <p:spPr>
          <a:xfrm>
            <a:off x="11482388" y="6446043"/>
            <a:ext cx="338137" cy="177800"/>
          </a:xfrm>
          <a:prstGeom prst="rect">
            <a:avLst/>
          </a:prstGeom>
        </p:spPr>
        <p:txBody>
          <a:bodyPr/>
          <a:lstStyle/>
          <a:p>
            <a:fld id="{BE375096-6367-4A46-9B35-1C341654C780}" type="slidenum">
              <a:rPr lang="en-US" smtClean="0"/>
              <a:t>‹#›</a:t>
            </a:fld>
            <a:endParaRPr lang="en-US"/>
          </a:p>
        </p:txBody>
      </p:sp>
      <p:sp>
        <p:nvSpPr>
          <p:cNvPr id="11" name="Text Placeholder 8">
            <a:extLst>
              <a:ext uri="{FF2B5EF4-FFF2-40B4-BE49-F238E27FC236}">
                <a16:creationId xmlns:a16="http://schemas.microsoft.com/office/drawing/2014/main" id="{721B74E9-D79A-7156-E713-C3A879C82930}"/>
              </a:ext>
            </a:extLst>
          </p:cNvPr>
          <p:cNvSpPr>
            <a:spLocks noGrp="1"/>
          </p:cNvSpPr>
          <p:nvPr>
            <p:ph type="body" sz="quarter" idx="14" hasCustomPrompt="1"/>
          </p:nvPr>
        </p:nvSpPr>
        <p:spPr>
          <a:xfrm>
            <a:off x="371475" y="681417"/>
            <a:ext cx="11449011" cy="757255"/>
          </a:xfrm>
          <a:prstGeom prst="rect">
            <a:avLst/>
          </a:prstGeom>
        </p:spPr>
        <p:txBody>
          <a:bodyPr lIns="0" tIns="0" rIns="0" bIns="0">
            <a:noAutofit/>
          </a:bodyPr>
          <a:lstStyle>
            <a:lvl1pPr marL="0" indent="0">
              <a:buNone/>
              <a:defRPr sz="1600" b="0">
                <a:solidFill>
                  <a:srgbClr val="575757"/>
                </a:solidFill>
              </a:defRPr>
            </a:lvl1pPr>
          </a:lstStyle>
          <a:p>
            <a:pPr lvl="0"/>
            <a:r>
              <a:rPr lang="en-US"/>
              <a:t>Click to add subtitle</a:t>
            </a:r>
          </a:p>
        </p:txBody>
      </p:sp>
      <p:sp>
        <p:nvSpPr>
          <p:cNvPr id="12" name="Title Placeholder 1">
            <a:extLst>
              <a:ext uri="{FF2B5EF4-FFF2-40B4-BE49-F238E27FC236}">
                <a16:creationId xmlns:a16="http://schemas.microsoft.com/office/drawing/2014/main" id="{8EB58194-F849-D545-C193-469F904260A7}"/>
              </a:ext>
            </a:extLst>
          </p:cNvPr>
          <p:cNvSpPr>
            <a:spLocks noGrp="1"/>
          </p:cNvSpPr>
          <p:nvPr>
            <p:ph type="title" hasCustomPrompt="1"/>
          </p:nvPr>
        </p:nvSpPr>
        <p:spPr>
          <a:xfrm>
            <a:off x="371475" y="337378"/>
            <a:ext cx="11449011" cy="334099"/>
          </a:xfrm>
          <a:prstGeom prst="rect">
            <a:avLst/>
          </a:prstGeom>
        </p:spPr>
        <p:txBody>
          <a:bodyPr vert="horz" lIns="0" tIns="0" rIns="0" bIns="0" rtlCol="0" anchor="t" anchorCtr="0">
            <a:noAutofit/>
          </a:bodyPr>
          <a:lstStyle>
            <a:lvl1pPr>
              <a:defRPr sz="2000">
                <a:solidFill>
                  <a:schemeClr val="accent6"/>
                </a:solidFill>
                <a:latin typeface="+mj-lt"/>
              </a:defRPr>
            </a:lvl1pPr>
          </a:lstStyle>
          <a:p>
            <a:r>
              <a:rPr lang="en-US"/>
              <a:t>Click to add title</a:t>
            </a:r>
          </a:p>
        </p:txBody>
      </p:sp>
      <p:sp>
        <p:nvSpPr>
          <p:cNvPr id="2" name="Text Placeholder 13">
            <a:extLst>
              <a:ext uri="{FF2B5EF4-FFF2-40B4-BE49-F238E27FC236}">
                <a16:creationId xmlns:a16="http://schemas.microsoft.com/office/drawing/2014/main" id="{6159E833-5A45-9B3C-4CD5-F7E31F131F35}"/>
              </a:ext>
            </a:extLst>
          </p:cNvPr>
          <p:cNvSpPr>
            <a:spLocks noGrp="1"/>
          </p:cNvSpPr>
          <p:nvPr>
            <p:ph type="body" sz="quarter" idx="15" hasCustomPrompt="1"/>
          </p:nvPr>
        </p:nvSpPr>
        <p:spPr>
          <a:xfrm>
            <a:off x="371475" y="6094676"/>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Notes: (1)</a:t>
            </a:r>
          </a:p>
        </p:txBody>
      </p:sp>
      <p:sp>
        <p:nvSpPr>
          <p:cNvPr id="6" name="Text Placeholder 13">
            <a:extLst>
              <a:ext uri="{FF2B5EF4-FFF2-40B4-BE49-F238E27FC236}">
                <a16:creationId xmlns:a16="http://schemas.microsoft.com/office/drawing/2014/main" id="{8B94916F-BD20-A16B-6E8D-9764EEBD5EC5}"/>
              </a:ext>
            </a:extLst>
          </p:cNvPr>
          <p:cNvSpPr>
            <a:spLocks noGrp="1"/>
          </p:cNvSpPr>
          <p:nvPr>
            <p:ph type="body" sz="quarter" idx="16" hasCustomPrompt="1"/>
          </p:nvPr>
        </p:nvSpPr>
        <p:spPr>
          <a:xfrm>
            <a:off x="371475" y="6268243"/>
            <a:ext cx="11449011" cy="173567"/>
          </a:xfrm>
        </p:spPr>
        <p:txBody>
          <a:bodyPr lIns="36000" tIns="18000" rIns="36000" bIns="18000" anchor="ctr">
            <a:normAutofit/>
          </a:bodyPr>
          <a:lstStyle>
            <a:lvl1pPr marL="0" indent="0">
              <a:spcBef>
                <a:spcPts val="0"/>
              </a:spcBef>
              <a:buNone/>
              <a:defRPr sz="800" b="0">
                <a:solidFill>
                  <a:schemeClr val="bg1">
                    <a:lumMod val="50000"/>
                  </a:schemeClr>
                </a:solidFill>
                <a:latin typeface="+mj-lt"/>
              </a:defRPr>
            </a:lvl1pPr>
          </a:lstStyle>
          <a:p>
            <a:pPr lvl="0"/>
            <a:r>
              <a:rPr lang="en-US"/>
              <a:t>Sources: </a:t>
            </a:r>
          </a:p>
        </p:txBody>
      </p:sp>
    </p:spTree>
    <p:extLst>
      <p:ext uri="{BB962C8B-B14F-4D97-AF65-F5344CB8AC3E}">
        <p14:creationId xmlns:p14="http://schemas.microsoft.com/office/powerpoint/2010/main" val="326137338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hank you bg Image">
    <p:bg>
      <p:bgRef idx="1003">
        <a:schemeClr val="bg2"/>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4BFA18-19E1-6555-B81E-4D5ED011FE75}"/>
              </a:ext>
            </a:extLst>
          </p:cNvPr>
          <p:cNvSpPr>
            <a:spLocks noGrp="1"/>
          </p:cNvSpPr>
          <p:nvPr>
            <p:ph type="ctrTitle"/>
          </p:nvPr>
        </p:nvSpPr>
        <p:spPr>
          <a:xfrm>
            <a:off x="361642" y="3429000"/>
            <a:ext cx="6115358" cy="2612898"/>
          </a:xfrm>
        </p:spPr>
        <p:txBody>
          <a:bodyPr anchor="b" anchorCtr="0"/>
          <a:lstStyle>
            <a:lvl1pPr algn="l">
              <a:lnSpc>
                <a:spcPct val="72000"/>
              </a:lnSpc>
              <a:defRPr sz="7400" cap="none" baseline="0">
                <a:solidFill>
                  <a:schemeClr val="tx1"/>
                </a:solidFill>
              </a:defRPr>
            </a:lvl1pPr>
          </a:lstStyle>
          <a:p>
            <a:r>
              <a:rPr lang="en-US"/>
              <a:t>Click to edit</a:t>
            </a:r>
          </a:p>
        </p:txBody>
      </p:sp>
      <p:sp>
        <p:nvSpPr>
          <p:cNvPr id="13" name="TextBox 12">
            <a:extLst>
              <a:ext uri="{FF2B5EF4-FFF2-40B4-BE49-F238E27FC236}">
                <a16:creationId xmlns:a16="http://schemas.microsoft.com/office/drawing/2014/main" id="{C17D7821-5D3B-B183-BC51-91156CD9E414}"/>
              </a:ext>
            </a:extLst>
          </p:cNvPr>
          <p:cNvSpPr txBox="1"/>
          <p:nvPr userDrawn="1"/>
        </p:nvSpPr>
        <p:spPr>
          <a:xfrm>
            <a:off x="365124" y="6318249"/>
            <a:ext cx="3687569" cy="299242"/>
          </a:xfrm>
          <a:prstGeom prst="rect">
            <a:avLst/>
          </a:prstGeom>
          <a:noFill/>
        </p:spPr>
        <p:txBody>
          <a:bodyPr wrap="none" lIns="0" tIns="0" rIns="0" bIns="0" rtlCol="0" anchor="b"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1"/>
                </a:solidFill>
                <a:effectLst/>
                <a:uLnTx/>
                <a:uFillTx/>
                <a:latin typeface="+mn-lt"/>
                <a:ea typeface="+mn-ea"/>
                <a:cs typeface="+mn-cs"/>
              </a:rPr>
              <a:t>© 2026 Department of Culture &amp; Tourism all rights reserved</a:t>
            </a:r>
          </a:p>
        </p:txBody>
      </p:sp>
    </p:spTree>
    <p:extLst>
      <p:ext uri="{BB962C8B-B14F-4D97-AF65-F5344CB8AC3E}">
        <p14:creationId xmlns:p14="http://schemas.microsoft.com/office/powerpoint/2010/main" val="33199369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E45543-C494-6DE2-F986-7BCF3FBC34DA}"/>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38EA4AB6-2D72-11BA-21EC-76ABFF5E3B92}"/>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234719" y="359387"/>
            <a:ext cx="2592000" cy="887228"/>
          </a:xfrm>
          <a:prstGeom prst="rect">
            <a:avLst/>
          </a:prstGeom>
        </p:spPr>
      </p:pic>
      <p:sp>
        <p:nvSpPr>
          <p:cNvPr id="4" name="Date Placeholder 3">
            <a:extLst>
              <a:ext uri="{FF2B5EF4-FFF2-40B4-BE49-F238E27FC236}">
                <a16:creationId xmlns:a16="http://schemas.microsoft.com/office/drawing/2014/main" id="{6CFEF2F0-52CA-51BD-D2B1-E13F7CD8C29F}"/>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pic>
        <p:nvPicPr>
          <p:cNvPr id="6" name="Picture 5" descr="Icon&#10;&#10;Description automatically generated">
            <a:extLst>
              <a:ext uri="{FF2B5EF4-FFF2-40B4-BE49-F238E27FC236}">
                <a16:creationId xmlns:a16="http://schemas.microsoft.com/office/drawing/2014/main" id="{FA3EB97F-A7C5-6071-8C30-4A52DEE009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786677" y="1475373"/>
            <a:ext cx="4724603" cy="4724603"/>
          </a:xfrm>
          <a:prstGeom prst="rect">
            <a:avLst/>
          </a:prstGeom>
        </p:spPr>
      </p:pic>
    </p:spTree>
    <p:extLst>
      <p:ext uri="{BB962C8B-B14F-4D97-AF65-F5344CB8AC3E}">
        <p14:creationId xmlns:p14="http://schemas.microsoft.com/office/powerpoint/2010/main" val="313644380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Dawn">
    <p:bg>
      <p:bgRef idx="1003">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234719" y="359387"/>
            <a:ext cx="2592000" cy="887228"/>
          </a:xfrm>
          <a:prstGeom prst="rect">
            <a:avLst/>
          </a:prstGeom>
        </p:spPr>
      </p:pic>
      <p:sp>
        <p:nvSpPr>
          <p:cNvPr id="4" name="Title 1">
            <a:extLst>
              <a:ext uri="{FF2B5EF4-FFF2-40B4-BE49-F238E27FC236}">
                <a16:creationId xmlns:a16="http://schemas.microsoft.com/office/drawing/2014/main" id="{08D62997-21ED-27A6-7298-DDC791D8FC58}"/>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6" name="Subtitle 2">
            <a:extLst>
              <a:ext uri="{FF2B5EF4-FFF2-40B4-BE49-F238E27FC236}">
                <a16:creationId xmlns:a16="http://schemas.microsoft.com/office/drawing/2014/main" id="{73551D1D-3B59-05E9-0D79-CAC859953529}"/>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sp>
        <p:nvSpPr>
          <p:cNvPr id="3" name="Date Placeholder 2">
            <a:extLst>
              <a:ext uri="{FF2B5EF4-FFF2-40B4-BE49-F238E27FC236}">
                <a16:creationId xmlns:a16="http://schemas.microsoft.com/office/drawing/2014/main" id="{1736F9E5-FEE5-68E6-E24D-68982D5BB242}"/>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pic>
        <p:nvPicPr>
          <p:cNvPr id="13" name="Picture 12" descr="Icon&#10;&#10;Description automatically generated">
            <a:extLst>
              <a:ext uri="{FF2B5EF4-FFF2-40B4-BE49-F238E27FC236}">
                <a16:creationId xmlns:a16="http://schemas.microsoft.com/office/drawing/2014/main" id="{84FA265B-2C20-09A3-791F-BD1B0189D3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786677" y="1475373"/>
            <a:ext cx="4724603" cy="4724603"/>
          </a:xfrm>
          <a:prstGeom prst="rect">
            <a:avLst/>
          </a:prstGeom>
        </p:spPr>
      </p:pic>
    </p:spTree>
    <p:extLst>
      <p:ext uri="{BB962C8B-B14F-4D97-AF65-F5344CB8AC3E}">
        <p14:creationId xmlns:p14="http://schemas.microsoft.com/office/powerpoint/2010/main" val="243820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927">
          <p15:clr>
            <a:srgbClr val="FBAE40"/>
          </p15:clr>
        </p15:guide>
        <p15:guide id="2" orient="horz" pos="3906">
          <p15:clr>
            <a:srgbClr val="FBAE40"/>
          </p15:clr>
        </p15:guide>
        <p15:guide id="3" pos="4271">
          <p15:clr>
            <a:srgbClr val="FBAE40"/>
          </p15:clr>
        </p15:guide>
        <p15:guide id="4" pos="725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E45543-C494-6DE2-F986-7BCF3FBC34DA}"/>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38EA4AB6-2D72-11BA-21EC-76ABFF5E3B92}"/>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234719" y="359387"/>
            <a:ext cx="2592000" cy="887228"/>
          </a:xfrm>
          <a:prstGeom prst="rect">
            <a:avLst/>
          </a:prstGeom>
        </p:spPr>
      </p:pic>
      <p:sp>
        <p:nvSpPr>
          <p:cNvPr id="6" name="Date Placeholder 5">
            <a:extLst>
              <a:ext uri="{FF2B5EF4-FFF2-40B4-BE49-F238E27FC236}">
                <a16:creationId xmlns:a16="http://schemas.microsoft.com/office/drawing/2014/main" id="{1E4E298C-43AE-F671-81CA-C2EE3EFA1715}"/>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pic>
        <p:nvPicPr>
          <p:cNvPr id="5" name="Picture 4" descr="Logo, icon&#10;&#10;Description automatically generated">
            <a:extLst>
              <a:ext uri="{FF2B5EF4-FFF2-40B4-BE49-F238E27FC236}">
                <a16:creationId xmlns:a16="http://schemas.microsoft.com/office/drawing/2014/main" id="{B7724605-F1ED-9FCA-C736-67685D45C98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34994" y="1510748"/>
            <a:ext cx="4701749" cy="4701749"/>
          </a:xfrm>
          <a:prstGeom prst="rect">
            <a:avLst/>
          </a:prstGeom>
        </p:spPr>
      </p:pic>
    </p:spTree>
    <p:extLst>
      <p:ext uri="{BB962C8B-B14F-4D97-AF65-F5344CB8AC3E}">
        <p14:creationId xmlns:p14="http://schemas.microsoft.com/office/powerpoint/2010/main" val="326383032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Dawn 2">
    <p:bg>
      <p:bgRef idx="1003">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ogo, icon&#10;&#10;Description automatically generated">
            <a:extLst>
              <a:ext uri="{FF2B5EF4-FFF2-40B4-BE49-F238E27FC236}">
                <a16:creationId xmlns:a16="http://schemas.microsoft.com/office/drawing/2014/main" id="{488AEA8A-3AD5-0988-EF65-FEE702DB13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34994" y="1510748"/>
            <a:ext cx="4701749" cy="4701749"/>
          </a:xfrm>
          <a:prstGeom prst="rect">
            <a:avLst/>
          </a:prstGeom>
        </p:spPr>
      </p:pic>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234719" y="359387"/>
            <a:ext cx="2592000" cy="887228"/>
          </a:xfrm>
          <a:prstGeom prst="rect">
            <a:avLst/>
          </a:prstGeom>
        </p:spPr>
      </p:pic>
      <p:sp>
        <p:nvSpPr>
          <p:cNvPr id="4" name="Title 1">
            <a:extLst>
              <a:ext uri="{FF2B5EF4-FFF2-40B4-BE49-F238E27FC236}">
                <a16:creationId xmlns:a16="http://schemas.microsoft.com/office/drawing/2014/main" id="{08D62997-21ED-27A6-7298-DDC791D8FC58}"/>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6" name="Subtitle 2">
            <a:extLst>
              <a:ext uri="{FF2B5EF4-FFF2-40B4-BE49-F238E27FC236}">
                <a16:creationId xmlns:a16="http://schemas.microsoft.com/office/drawing/2014/main" id="{73551D1D-3B59-05E9-0D79-CAC859953529}"/>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sp>
        <p:nvSpPr>
          <p:cNvPr id="8" name="Date Placeholder 7">
            <a:extLst>
              <a:ext uri="{FF2B5EF4-FFF2-40B4-BE49-F238E27FC236}">
                <a16:creationId xmlns:a16="http://schemas.microsoft.com/office/drawing/2014/main" id="{D4D2C5EC-AEE0-4AD8-123F-5515B8F3ECCE}"/>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Tree>
    <p:extLst>
      <p:ext uri="{BB962C8B-B14F-4D97-AF65-F5344CB8AC3E}">
        <p14:creationId xmlns:p14="http://schemas.microsoft.com/office/powerpoint/2010/main" val="37731826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66">
          <p15:clr>
            <a:srgbClr val="FBAE40"/>
          </p15:clr>
        </p15:guide>
        <p15:guide id="2" orient="horz" pos="3906">
          <p15:clr>
            <a:srgbClr val="FBAE40"/>
          </p15:clr>
        </p15:guide>
        <p15:guide id="3" pos="4271">
          <p15:clr>
            <a:srgbClr val="FBAE40"/>
          </p15:clr>
        </p15:guide>
        <p15:guide id="4" pos="725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E45543-C494-6DE2-F986-7BCF3FBC34DA}"/>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38EA4AB6-2D72-11BA-21EC-76ABFF5E3B92}"/>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234719" y="359387"/>
            <a:ext cx="2592000" cy="887228"/>
          </a:xfrm>
          <a:prstGeom prst="rect">
            <a:avLst/>
          </a:prstGeom>
        </p:spPr>
      </p:pic>
      <p:sp>
        <p:nvSpPr>
          <p:cNvPr id="9" name="Date Placeholder 8">
            <a:extLst>
              <a:ext uri="{FF2B5EF4-FFF2-40B4-BE49-F238E27FC236}">
                <a16:creationId xmlns:a16="http://schemas.microsoft.com/office/drawing/2014/main" id="{129A5162-B71E-3CBD-08AA-9EFB3913EA93}"/>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pic>
        <p:nvPicPr>
          <p:cNvPr id="4" name="Picture 3" descr="Icon&#10;&#10;Description automatically generated">
            <a:extLst>
              <a:ext uri="{FF2B5EF4-FFF2-40B4-BE49-F238E27FC236}">
                <a16:creationId xmlns:a16="http://schemas.microsoft.com/office/drawing/2014/main" id="{19471A7F-5B70-6BF0-9F1A-D7CD1CD855B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692352" y="1606002"/>
            <a:ext cx="4522089" cy="4594774"/>
          </a:xfrm>
          <a:prstGeom prst="rect">
            <a:avLst/>
          </a:prstGeom>
        </p:spPr>
      </p:pic>
    </p:spTree>
    <p:extLst>
      <p:ext uri="{BB962C8B-B14F-4D97-AF65-F5344CB8AC3E}">
        <p14:creationId xmlns:p14="http://schemas.microsoft.com/office/powerpoint/2010/main" val="342329791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Dawn 3">
    <p:bg>
      <p:bgRef idx="1003">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Icon&#10;&#10;Description automatically generated">
            <a:extLst>
              <a:ext uri="{FF2B5EF4-FFF2-40B4-BE49-F238E27FC236}">
                <a16:creationId xmlns:a16="http://schemas.microsoft.com/office/drawing/2014/main" id="{645A0AB1-B79D-AA17-C2DC-4DEE1934E3B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692352" y="1606002"/>
            <a:ext cx="4522089" cy="4594774"/>
          </a:xfrm>
          <a:prstGeom prst="rect">
            <a:avLst/>
          </a:prstGeom>
        </p:spPr>
      </p:pic>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234719" y="359387"/>
            <a:ext cx="2592000" cy="887228"/>
          </a:xfrm>
          <a:prstGeom prst="rect">
            <a:avLst/>
          </a:prstGeom>
        </p:spPr>
      </p:pic>
      <p:sp>
        <p:nvSpPr>
          <p:cNvPr id="4" name="Title 1">
            <a:extLst>
              <a:ext uri="{FF2B5EF4-FFF2-40B4-BE49-F238E27FC236}">
                <a16:creationId xmlns:a16="http://schemas.microsoft.com/office/drawing/2014/main" id="{08D62997-21ED-27A6-7298-DDC791D8FC58}"/>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6" name="Subtitle 2">
            <a:extLst>
              <a:ext uri="{FF2B5EF4-FFF2-40B4-BE49-F238E27FC236}">
                <a16:creationId xmlns:a16="http://schemas.microsoft.com/office/drawing/2014/main" id="{73551D1D-3B59-05E9-0D79-CAC859953529}"/>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sp>
        <p:nvSpPr>
          <p:cNvPr id="5" name="Date Placeholder 4">
            <a:extLst>
              <a:ext uri="{FF2B5EF4-FFF2-40B4-BE49-F238E27FC236}">
                <a16:creationId xmlns:a16="http://schemas.microsoft.com/office/drawing/2014/main" id="{364C0340-9E7C-B200-7157-77D78EBE321F}"/>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spTree>
    <p:extLst>
      <p:ext uri="{BB962C8B-B14F-4D97-AF65-F5344CB8AC3E}">
        <p14:creationId xmlns:p14="http://schemas.microsoft.com/office/powerpoint/2010/main" val="37559404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66">
          <p15:clr>
            <a:srgbClr val="FBAE40"/>
          </p15:clr>
        </p15:guide>
        <p15:guide id="2" orient="horz" pos="3906">
          <p15:clr>
            <a:srgbClr val="FBAE40"/>
          </p15:clr>
        </p15:guide>
        <p15:guide id="3" pos="4271">
          <p15:clr>
            <a:srgbClr val="FBAE40"/>
          </p15:clr>
        </p15:guide>
        <p15:guide id="4" pos="725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7BED34-C8C2-879A-F655-A635B8AA62B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E45543-C494-6DE2-F986-7BCF3FBC34DA}"/>
              </a:ext>
            </a:extLst>
          </p:cNvPr>
          <p:cNvSpPr>
            <a:spLocks noGrp="1"/>
          </p:cNvSpPr>
          <p:nvPr>
            <p:ph type="ctrTitle"/>
          </p:nvPr>
        </p:nvSpPr>
        <p:spPr>
          <a:xfrm>
            <a:off x="361642" y="308567"/>
            <a:ext cx="4419908" cy="2612898"/>
          </a:xfrm>
        </p:spPr>
        <p:txBody>
          <a:bodyPr anchor="t" anchorCtr="0"/>
          <a:lstStyle>
            <a:lvl1pPr algn="l">
              <a:lnSpc>
                <a:spcPct val="83000"/>
              </a:lnSpc>
              <a:defRPr sz="5000" cap="none" baseline="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38EA4AB6-2D72-11BA-21EC-76ABFF5E3B92}"/>
              </a:ext>
            </a:extLst>
          </p:cNvPr>
          <p:cNvSpPr>
            <a:spLocks noGrp="1"/>
          </p:cNvSpPr>
          <p:nvPr>
            <p:ph type="subTitle" idx="1"/>
          </p:nvPr>
        </p:nvSpPr>
        <p:spPr>
          <a:xfrm>
            <a:off x="367992" y="4353824"/>
            <a:ext cx="3691052" cy="1228323"/>
          </a:xfrm>
        </p:spPr>
        <p:txBody>
          <a:bodyPr/>
          <a:lstStyle>
            <a:lvl1pPr marL="0" indent="0" algn="l">
              <a:spcBef>
                <a:spcPts val="400"/>
              </a:spcBef>
              <a:buNone/>
              <a:defRPr sz="2500" cap="none" spc="0" baseline="0">
                <a:solidFill>
                  <a:schemeClr val="tx1"/>
                </a:solidFill>
              </a:defRPr>
            </a:lvl1pPr>
            <a:lvl2pPr marL="0" indent="0" algn="l">
              <a:spcBef>
                <a:spcPts val="400"/>
              </a:spcBef>
              <a:buNone/>
              <a:defRPr sz="2000">
                <a:solidFill>
                  <a:schemeClr val="tx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pPr lvl="1"/>
            <a:r>
              <a:rPr lang="en-US"/>
              <a:t>L2</a:t>
            </a:r>
          </a:p>
        </p:txBody>
      </p:sp>
      <p:pic>
        <p:nvPicPr>
          <p:cNvPr id="7" name="Graphic 6">
            <a:extLst>
              <a:ext uri="{FF2B5EF4-FFF2-40B4-BE49-F238E27FC236}">
                <a16:creationId xmlns:a16="http://schemas.microsoft.com/office/drawing/2014/main" id="{E3576CD2-81DD-8B02-F1EF-AB6A25A1836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234719" y="359387"/>
            <a:ext cx="2592000" cy="887228"/>
          </a:xfrm>
          <a:prstGeom prst="rect">
            <a:avLst/>
          </a:prstGeom>
        </p:spPr>
      </p:pic>
      <p:sp>
        <p:nvSpPr>
          <p:cNvPr id="11" name="Date Placeholder 10">
            <a:extLst>
              <a:ext uri="{FF2B5EF4-FFF2-40B4-BE49-F238E27FC236}">
                <a16:creationId xmlns:a16="http://schemas.microsoft.com/office/drawing/2014/main" id="{52BE115D-DC18-4BF3-2677-C0ACFFE507F1}"/>
              </a:ext>
            </a:extLst>
          </p:cNvPr>
          <p:cNvSpPr>
            <a:spLocks noGrp="1"/>
          </p:cNvSpPr>
          <p:nvPr>
            <p:ph type="dt" sz="half" idx="10"/>
          </p:nvPr>
        </p:nvSpPr>
        <p:spPr>
          <a:xfrm>
            <a:off x="371475" y="6446043"/>
            <a:ext cx="2857500" cy="177800"/>
          </a:xfrm>
          <a:prstGeom prst="rect">
            <a:avLst/>
          </a:prstGeom>
        </p:spPr>
        <p:txBody>
          <a:bodyPr/>
          <a:lstStyle/>
          <a:p>
            <a:r>
              <a:rPr lang="en-US"/>
              <a:t>© Department of Culture &amp; Tourism Abu Dhabi</a:t>
            </a:r>
          </a:p>
        </p:txBody>
      </p:sp>
      <p:pic>
        <p:nvPicPr>
          <p:cNvPr id="4" name="Picture 3">
            <a:extLst>
              <a:ext uri="{FF2B5EF4-FFF2-40B4-BE49-F238E27FC236}">
                <a16:creationId xmlns:a16="http://schemas.microsoft.com/office/drawing/2014/main" id="{59BC14FC-5F75-9185-6D4F-99A71736393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124975" y="2171604"/>
            <a:ext cx="4029171" cy="4029171"/>
          </a:xfrm>
          <a:prstGeom prst="rect">
            <a:avLst/>
          </a:prstGeom>
        </p:spPr>
      </p:pic>
    </p:spTree>
    <p:extLst>
      <p:ext uri="{BB962C8B-B14F-4D97-AF65-F5344CB8AC3E}">
        <p14:creationId xmlns:p14="http://schemas.microsoft.com/office/powerpoint/2010/main" val="712499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B41EB93-AE98-D80A-7CC7-7F7B26982F22}"/>
              </a:ext>
            </a:extLst>
          </p:cNvPr>
          <p:cNvGraphicFramePr>
            <a:graphicFrameLocks/>
          </p:cNvGraphicFramePr>
          <p:nvPr userDrawn="1">
            <p:custDataLst>
              <p:tags r:id="rId25"/>
            </p:custDataLst>
            <p:extLst>
              <p:ext uri="{D42A27DB-BD31-4B8C-83A1-F6EECF244321}">
                <p14:modId xmlns:p14="http://schemas.microsoft.com/office/powerpoint/2010/main" val="3975798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6" imgW="473" imgH="476" progId="TCLayout.ActiveDocument.1">
                  <p:embed/>
                </p:oleObj>
              </mc:Choice>
              <mc:Fallback>
                <p:oleObj name="think-cell Slide" r:id="rId26" imgW="473" imgH="476" progId="TCLayout.ActiveDocument.1">
                  <p:embed/>
                  <p:pic>
                    <p:nvPicPr>
                      <p:cNvPr id="8" name="think-cell data - do not delete" hidden="1">
                        <a:extLst>
                          <a:ext uri="{FF2B5EF4-FFF2-40B4-BE49-F238E27FC236}">
                            <a16:creationId xmlns:a16="http://schemas.microsoft.com/office/drawing/2014/main" id="{BB41EB93-AE98-D80A-7CC7-7F7B26982F22}"/>
                          </a:ext>
                        </a:extLst>
                      </p:cNvPr>
                      <p:cNvPicPr/>
                      <p:nvPr/>
                    </p:nvPicPr>
                    <p:blipFill>
                      <a:blip r:embed="rId27"/>
                      <a:stretch>
                        <a:fillRect/>
                      </a:stretch>
                    </p:blipFill>
                    <p:spPr>
                      <a:xfrm>
                        <a:off x="1588" y="1588"/>
                        <a:ext cx="1588" cy="1588"/>
                      </a:xfrm>
                      <a:prstGeom prst="rect">
                        <a:avLst/>
                      </a:prstGeom>
                    </p:spPr>
                  </p:pic>
                </p:oleObj>
              </mc:Fallback>
            </mc:AlternateContent>
          </a:graphicData>
        </a:graphic>
      </p:graphicFrame>
      <p:grpSp>
        <p:nvGrpSpPr>
          <p:cNvPr id="37" name="Grid 1cm" hidden="1">
            <a:extLst>
              <a:ext uri="{FF2B5EF4-FFF2-40B4-BE49-F238E27FC236}">
                <a16:creationId xmlns:a16="http://schemas.microsoft.com/office/drawing/2014/main" id="{FA121AD8-8960-3AEB-A5FE-21B8EBFCAC7D}"/>
              </a:ext>
            </a:extLst>
          </p:cNvPr>
          <p:cNvGrpSpPr/>
          <p:nvPr userDrawn="1"/>
        </p:nvGrpSpPr>
        <p:grpSpPr>
          <a:xfrm>
            <a:off x="0" y="-202009"/>
            <a:ext cx="12192038" cy="113077"/>
            <a:chOff x="0" y="-202009"/>
            <a:chExt cx="12192038" cy="113077"/>
          </a:xfrm>
        </p:grpSpPr>
        <p:sp>
          <p:nvSpPr>
            <p:cNvPr id="27" name="Rectangle 26">
              <a:extLst>
                <a:ext uri="{FF2B5EF4-FFF2-40B4-BE49-F238E27FC236}">
                  <a16:creationId xmlns:a16="http://schemas.microsoft.com/office/drawing/2014/main" id="{B440E478-6003-E165-BC55-E1E97BED20FD}"/>
                </a:ext>
              </a:extLst>
            </p:cNvPr>
            <p:cNvSpPr/>
            <p:nvPr userDrawn="1"/>
          </p:nvSpPr>
          <p:spPr>
            <a:xfrm flipV="1">
              <a:off x="0" y="-199506"/>
              <a:ext cx="371476"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9" name="Rectangle 8">
              <a:extLst>
                <a:ext uri="{FF2B5EF4-FFF2-40B4-BE49-F238E27FC236}">
                  <a16:creationId xmlns:a16="http://schemas.microsoft.com/office/drawing/2014/main" id="{0B631256-A63B-16FA-FDAD-28F27A33D66F}"/>
                </a:ext>
              </a:extLst>
            </p:cNvPr>
            <p:cNvSpPr/>
            <p:nvPr userDrawn="1"/>
          </p:nvSpPr>
          <p:spPr>
            <a:xfrm flipV="1">
              <a:off x="3947824"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23" name="Rectangle 22">
              <a:extLst>
                <a:ext uri="{FF2B5EF4-FFF2-40B4-BE49-F238E27FC236}">
                  <a16:creationId xmlns:a16="http://schemas.microsoft.com/office/drawing/2014/main" id="{65C5A4A9-7EA0-B79E-4C82-1FBF851E8B0A}"/>
                </a:ext>
              </a:extLst>
            </p:cNvPr>
            <p:cNvSpPr/>
            <p:nvPr userDrawn="1"/>
          </p:nvSpPr>
          <p:spPr>
            <a:xfrm flipV="1">
              <a:off x="7884172"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24" name="Rectangle 23">
              <a:extLst>
                <a:ext uri="{FF2B5EF4-FFF2-40B4-BE49-F238E27FC236}">
                  <a16:creationId xmlns:a16="http://schemas.microsoft.com/office/drawing/2014/main" id="{CB6632C9-D461-A792-9168-B7C6FB44F232}"/>
                </a:ext>
              </a:extLst>
            </p:cNvPr>
            <p:cNvSpPr/>
            <p:nvPr userDrawn="1"/>
          </p:nvSpPr>
          <p:spPr>
            <a:xfrm flipV="1">
              <a:off x="2963737"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25" name="Rectangle 24">
              <a:extLst>
                <a:ext uri="{FF2B5EF4-FFF2-40B4-BE49-F238E27FC236}">
                  <a16:creationId xmlns:a16="http://schemas.microsoft.com/office/drawing/2014/main" id="{7C92681B-4CED-6418-B542-3DB8787C0C4C}"/>
                </a:ext>
              </a:extLst>
            </p:cNvPr>
            <p:cNvSpPr/>
            <p:nvPr userDrawn="1"/>
          </p:nvSpPr>
          <p:spPr>
            <a:xfrm flipV="1">
              <a:off x="1979650"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26" name="Rectangle 25">
              <a:extLst>
                <a:ext uri="{FF2B5EF4-FFF2-40B4-BE49-F238E27FC236}">
                  <a16:creationId xmlns:a16="http://schemas.microsoft.com/office/drawing/2014/main" id="{3A41C31A-44A7-68F5-2B91-1B2116B69D21}"/>
                </a:ext>
              </a:extLst>
            </p:cNvPr>
            <p:cNvSpPr/>
            <p:nvPr userDrawn="1"/>
          </p:nvSpPr>
          <p:spPr>
            <a:xfrm flipV="1">
              <a:off x="995563"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28" name="Rectangle 27">
              <a:extLst>
                <a:ext uri="{FF2B5EF4-FFF2-40B4-BE49-F238E27FC236}">
                  <a16:creationId xmlns:a16="http://schemas.microsoft.com/office/drawing/2014/main" id="{44D21637-CCA0-EC29-4D58-58017E70179F}"/>
                </a:ext>
              </a:extLst>
            </p:cNvPr>
            <p:cNvSpPr/>
            <p:nvPr userDrawn="1"/>
          </p:nvSpPr>
          <p:spPr>
            <a:xfrm flipV="1">
              <a:off x="4931911"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29" name="Rectangle 28">
              <a:extLst>
                <a:ext uri="{FF2B5EF4-FFF2-40B4-BE49-F238E27FC236}">
                  <a16:creationId xmlns:a16="http://schemas.microsoft.com/office/drawing/2014/main" id="{27963C14-8912-A876-5950-1FB68D977EDA}"/>
                </a:ext>
              </a:extLst>
            </p:cNvPr>
            <p:cNvSpPr/>
            <p:nvPr userDrawn="1"/>
          </p:nvSpPr>
          <p:spPr>
            <a:xfrm flipV="1">
              <a:off x="5915998"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30" name="Rectangle 29">
              <a:extLst>
                <a:ext uri="{FF2B5EF4-FFF2-40B4-BE49-F238E27FC236}">
                  <a16:creationId xmlns:a16="http://schemas.microsoft.com/office/drawing/2014/main" id="{CF65CA33-0EC7-7E57-0AA7-DBC61DD3C180}"/>
                </a:ext>
              </a:extLst>
            </p:cNvPr>
            <p:cNvSpPr/>
            <p:nvPr userDrawn="1"/>
          </p:nvSpPr>
          <p:spPr>
            <a:xfrm flipV="1">
              <a:off x="6900085"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31" name="Rectangle 30">
              <a:extLst>
                <a:ext uri="{FF2B5EF4-FFF2-40B4-BE49-F238E27FC236}">
                  <a16:creationId xmlns:a16="http://schemas.microsoft.com/office/drawing/2014/main" id="{8021C642-AEBE-0AA0-E953-120CB9499378}"/>
                </a:ext>
              </a:extLst>
            </p:cNvPr>
            <p:cNvSpPr/>
            <p:nvPr userDrawn="1"/>
          </p:nvSpPr>
          <p:spPr>
            <a:xfrm flipV="1">
              <a:off x="8868259"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32" name="Rectangle 31">
              <a:extLst>
                <a:ext uri="{FF2B5EF4-FFF2-40B4-BE49-F238E27FC236}">
                  <a16:creationId xmlns:a16="http://schemas.microsoft.com/office/drawing/2014/main" id="{EC090367-FF45-8A1F-4EC4-28B771CF1C8B}"/>
                </a:ext>
              </a:extLst>
            </p:cNvPr>
            <p:cNvSpPr/>
            <p:nvPr userDrawn="1"/>
          </p:nvSpPr>
          <p:spPr>
            <a:xfrm flipV="1">
              <a:off x="9852346"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33" name="Rectangle 32">
              <a:extLst>
                <a:ext uri="{FF2B5EF4-FFF2-40B4-BE49-F238E27FC236}">
                  <a16:creationId xmlns:a16="http://schemas.microsoft.com/office/drawing/2014/main" id="{794898D3-30E7-CAAD-8E25-75D8D54D073B}"/>
                </a:ext>
              </a:extLst>
            </p:cNvPr>
            <p:cNvSpPr/>
            <p:nvPr userDrawn="1"/>
          </p:nvSpPr>
          <p:spPr>
            <a:xfrm flipV="1">
              <a:off x="10836433" y="-202009"/>
              <a:ext cx="360000"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sp>
          <p:nvSpPr>
            <p:cNvPr id="34" name="Rectangle 33">
              <a:extLst>
                <a:ext uri="{FF2B5EF4-FFF2-40B4-BE49-F238E27FC236}">
                  <a16:creationId xmlns:a16="http://schemas.microsoft.com/office/drawing/2014/main" id="{8D8FAE38-47C0-8B16-3CC1-F5D2159E46ED}"/>
                </a:ext>
              </a:extLst>
            </p:cNvPr>
            <p:cNvSpPr/>
            <p:nvPr userDrawn="1"/>
          </p:nvSpPr>
          <p:spPr>
            <a:xfrm flipV="1">
              <a:off x="11820525" y="-202009"/>
              <a:ext cx="371513" cy="1105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799"/>
            </a:p>
          </p:txBody>
        </p:sp>
      </p:grpSp>
      <p:sp>
        <p:nvSpPr>
          <p:cNvPr id="2" name="Title Placeholder 1">
            <a:extLst>
              <a:ext uri="{FF2B5EF4-FFF2-40B4-BE49-F238E27FC236}">
                <a16:creationId xmlns:a16="http://schemas.microsoft.com/office/drawing/2014/main" id="{95458F7F-EA99-BFEA-0CFD-2C65294D18A5}"/>
              </a:ext>
            </a:extLst>
          </p:cNvPr>
          <p:cNvSpPr>
            <a:spLocks noGrp="1"/>
          </p:cNvSpPr>
          <p:nvPr>
            <p:ph type="title"/>
          </p:nvPr>
        </p:nvSpPr>
        <p:spPr>
          <a:xfrm>
            <a:off x="371475" y="1099890"/>
            <a:ext cx="11449050" cy="846455"/>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1AF725E6-0AD0-F8C2-0848-43E86E252490}"/>
              </a:ext>
            </a:extLst>
          </p:cNvPr>
          <p:cNvSpPr>
            <a:spLocks noGrp="1"/>
          </p:cNvSpPr>
          <p:nvPr>
            <p:ph type="body" idx="1"/>
          </p:nvPr>
        </p:nvSpPr>
        <p:spPr>
          <a:xfrm>
            <a:off x="371475" y="2052000"/>
            <a:ext cx="11458575" cy="4047717"/>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5EB73A-9082-6DB0-F00E-EBEA97D47D0D}"/>
              </a:ext>
            </a:extLst>
          </p:cNvPr>
          <p:cNvSpPr>
            <a:spLocks noGrp="1"/>
          </p:cNvSpPr>
          <p:nvPr>
            <p:ph type="dt" sz="half" idx="2"/>
          </p:nvPr>
        </p:nvSpPr>
        <p:spPr>
          <a:xfrm>
            <a:off x="371475" y="6446043"/>
            <a:ext cx="2857500" cy="177800"/>
          </a:xfrm>
          <a:prstGeom prst="rect">
            <a:avLst/>
          </a:prstGeom>
        </p:spPr>
        <p:txBody>
          <a:bodyPr vert="horz" lIns="0" tIns="0" rIns="0" bIns="0" rtlCol="0" anchor="b" anchorCtr="0">
            <a:noAutofit/>
          </a:bodyPr>
          <a:lstStyle>
            <a:lvl1pPr algn="l">
              <a:defRPr sz="900" b="0" i="0" cap="none" spc="0" baseline="0">
                <a:solidFill>
                  <a:schemeClr val="tx1"/>
                </a:solidFill>
                <a:latin typeface="+mn-lt"/>
              </a:defRPr>
            </a:lvl1pPr>
          </a:lstStyle>
          <a:p>
            <a:r>
              <a:rPr lang="en-US"/>
              <a:t>© Department of Culture &amp; Tourism Abu Dhabi</a:t>
            </a:r>
          </a:p>
        </p:txBody>
      </p:sp>
      <p:sp>
        <p:nvSpPr>
          <p:cNvPr id="6" name="Slide Number Placeholder 5">
            <a:extLst>
              <a:ext uri="{FF2B5EF4-FFF2-40B4-BE49-F238E27FC236}">
                <a16:creationId xmlns:a16="http://schemas.microsoft.com/office/drawing/2014/main" id="{2BC8068C-F84C-EC00-DD75-0749498A36A5}"/>
              </a:ext>
            </a:extLst>
          </p:cNvPr>
          <p:cNvSpPr>
            <a:spLocks noGrp="1"/>
          </p:cNvSpPr>
          <p:nvPr>
            <p:ph type="sldNum" sz="quarter" idx="4"/>
          </p:nvPr>
        </p:nvSpPr>
        <p:spPr>
          <a:xfrm>
            <a:off x="11482388" y="6446043"/>
            <a:ext cx="338137" cy="177800"/>
          </a:xfrm>
          <a:prstGeom prst="rect">
            <a:avLst/>
          </a:prstGeom>
        </p:spPr>
        <p:txBody>
          <a:bodyPr vert="horz" lIns="0" tIns="0" rIns="0" bIns="0" rtlCol="0" anchor="b" anchorCtr="0">
            <a:noAutofit/>
          </a:bodyPr>
          <a:lstStyle>
            <a:lvl1pPr algn="r">
              <a:defRPr sz="900" b="0" cap="none" spc="0" baseline="0">
                <a:solidFill>
                  <a:schemeClr val="tx1"/>
                </a:solidFill>
                <a:latin typeface="+mn-lt"/>
              </a:defRPr>
            </a:lvl1pPr>
          </a:lstStyle>
          <a:p>
            <a:fld id="{BE375096-6367-4A46-9B35-1C341654C780}" type="slidenum">
              <a:rPr lang="en-US" smtClean="0"/>
              <a:pPr/>
              <a:t>‹#›</a:t>
            </a:fld>
            <a:endParaRPr lang="en-US"/>
          </a:p>
        </p:txBody>
      </p:sp>
    </p:spTree>
    <p:extLst>
      <p:ext uri="{BB962C8B-B14F-4D97-AF65-F5344CB8AC3E}">
        <p14:creationId xmlns:p14="http://schemas.microsoft.com/office/powerpoint/2010/main" val="23514212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p:hf hdr="0"/>
  <p:txStyles>
    <p:titleStyle>
      <a:lvl1pPr algn="l" defTabSz="914400" rtl="0" eaLnBrk="1" latinLnBrk="0" hangingPunct="1">
        <a:lnSpc>
          <a:spcPct val="90000"/>
        </a:lnSpc>
        <a:spcBef>
          <a:spcPct val="0"/>
        </a:spcBef>
        <a:buNone/>
        <a:defRPr sz="3000" b="1" kern="1200" spc="-100"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700" b="1" kern="1200">
          <a:solidFill>
            <a:schemeClr val="tx2"/>
          </a:solidFill>
          <a:latin typeface="+mn-lt"/>
          <a:ea typeface="+mn-ea"/>
          <a:cs typeface="+mn-cs"/>
        </a:defRPr>
      </a:lvl1pPr>
      <a:lvl2pPr marL="0" indent="0" algn="l" defTabSz="914400" rtl="0" eaLnBrk="1" latinLnBrk="0" hangingPunct="1">
        <a:lnSpc>
          <a:spcPct val="100000"/>
        </a:lnSpc>
        <a:spcBef>
          <a:spcPts val="500"/>
        </a:spcBef>
        <a:buFont typeface="Arial" panose="020B0604020202020204" pitchFamily="34" charset="0"/>
        <a:buNone/>
        <a:defRPr sz="1700" kern="1200">
          <a:solidFill>
            <a:schemeClr val="tx1"/>
          </a:solidFill>
          <a:latin typeface="+mn-lt"/>
          <a:ea typeface="+mn-ea"/>
          <a:cs typeface="+mn-cs"/>
        </a:defRPr>
      </a:lvl2pPr>
      <a:lvl3pPr marL="182563" indent="-182563" algn="l" defTabSz="914400" rtl="0" eaLnBrk="1" latinLnBrk="0" hangingPunct="1">
        <a:lnSpc>
          <a:spcPct val="100000"/>
        </a:lnSpc>
        <a:spcBef>
          <a:spcPts val="500"/>
        </a:spcBef>
        <a:buClr>
          <a:schemeClr val="tx2"/>
        </a:buClr>
        <a:buFontTx/>
        <a:buBlip>
          <a:blip>
            <a:extLst>
              <a:ext uri="{96DAC541-7B7A-43D3-8B79-37D633B846F1}">
                <asvg:svgBlip xmlns:asvg="http://schemas.microsoft.com/office/drawing/2016/SVG/main" r:embed="rId28"/>
              </a:ext>
            </a:extLst>
          </a:blip>
        </a:buBlip>
        <a:defRPr sz="1700" kern="1200">
          <a:solidFill>
            <a:schemeClr val="tx1"/>
          </a:solidFill>
          <a:latin typeface="+mn-lt"/>
          <a:ea typeface="+mn-ea"/>
          <a:cs typeface="+mn-cs"/>
        </a:defRPr>
      </a:lvl3pPr>
      <a:lvl4pPr marL="358775" indent="-176213" algn="l" defTabSz="914400" rtl="0" eaLnBrk="1" latinLnBrk="0" hangingPunct="1">
        <a:lnSpc>
          <a:spcPct val="100000"/>
        </a:lnSpc>
        <a:spcBef>
          <a:spcPts val="500"/>
        </a:spcBef>
        <a:buClr>
          <a:schemeClr val="tx2"/>
        </a:buClr>
        <a:buFontTx/>
        <a:buBlip>
          <a:blip>
            <a:extLst>
              <a:ext uri="{96DAC541-7B7A-43D3-8B79-37D633B846F1}">
                <asvg:svgBlip xmlns:asvg="http://schemas.microsoft.com/office/drawing/2016/SVG/main" r:embed="rId28"/>
              </a:ext>
            </a:extLst>
          </a:blip>
        </a:buBlip>
        <a:defRPr sz="1600" kern="1200">
          <a:solidFill>
            <a:schemeClr val="tx1"/>
          </a:solidFill>
          <a:latin typeface="+mn-lt"/>
          <a:ea typeface="+mn-ea"/>
          <a:cs typeface="+mn-cs"/>
        </a:defRPr>
      </a:lvl4pPr>
      <a:lvl5pPr marL="541338" indent="-182563" algn="l" defTabSz="914400" rtl="0" eaLnBrk="1" latinLnBrk="0" hangingPunct="1">
        <a:lnSpc>
          <a:spcPct val="100000"/>
        </a:lnSpc>
        <a:spcBef>
          <a:spcPts val="500"/>
        </a:spcBef>
        <a:buClr>
          <a:schemeClr val="tx2"/>
        </a:buClr>
        <a:buFontTx/>
        <a:buBlip>
          <a:blip>
            <a:extLst>
              <a:ext uri="{96DAC541-7B7A-43D3-8B79-37D633B846F1}">
                <asvg:svgBlip xmlns:asvg="http://schemas.microsoft.com/office/drawing/2016/SVG/main" r:embed="rId28"/>
              </a:ext>
            </a:extLst>
          </a:blip>
        </a:buBlip>
        <a:defRPr sz="1400" kern="1200">
          <a:solidFill>
            <a:schemeClr val="tx1"/>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200" b="1"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mn-lt"/>
          <a:ea typeface="+mn-ea"/>
          <a:cs typeface="+mn-cs"/>
        </a:defRPr>
      </a:lvl7pPr>
      <a:lvl8pPr marL="138113" indent="-138113"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8pPr>
      <a:lvl9pPr marL="271463" indent="-123825" algn="l" defTabSz="914400" rtl="0" eaLnBrk="1" latinLnBrk="0" hangingPunct="1">
        <a:lnSpc>
          <a:spcPct val="100000"/>
        </a:lnSpc>
        <a:spcBef>
          <a:spcPts val="500"/>
        </a:spcBef>
        <a:buClr>
          <a:schemeClr val="accent1"/>
        </a:buClr>
        <a:buFont typeface="Arial" panose="020B0604020202020204" pitchFamily="34" charset="0"/>
        <a:buChar char="●"/>
        <a:defRPr sz="11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4" pos="7446">
          <p15:clr>
            <a:srgbClr val="F26B43"/>
          </p15:clr>
        </p15:guide>
        <p15:guide id="5" pos="7053">
          <p15:clr>
            <a:srgbClr val="F26B43"/>
          </p15:clr>
        </p15:guide>
        <p15:guide id="6" pos="6825">
          <p15:clr>
            <a:srgbClr val="F26B43"/>
          </p15:clr>
        </p15:guide>
        <p15:guide id="7" pos="6432">
          <p15:clr>
            <a:srgbClr val="F26B43"/>
          </p15:clr>
        </p15:guide>
        <p15:guide id="8" pos="6206">
          <p15:clr>
            <a:srgbClr val="F26B43"/>
          </p15:clr>
        </p15:guide>
        <p15:guide id="9" pos="5811">
          <p15:clr>
            <a:srgbClr val="F26B43"/>
          </p15:clr>
        </p15:guide>
        <p15:guide id="10" pos="5588">
          <p15:clr>
            <a:srgbClr val="F26B43"/>
          </p15:clr>
        </p15:guide>
        <p15:guide id="11" pos="5192">
          <p15:clr>
            <a:srgbClr val="F26B43"/>
          </p15:clr>
        </p15:guide>
        <p15:guide id="12" pos="4967">
          <p15:clr>
            <a:srgbClr val="F26B43"/>
          </p15:clr>
        </p15:guide>
        <p15:guide id="13" pos="4572">
          <p15:clr>
            <a:srgbClr val="F26B43"/>
          </p15:clr>
        </p15:guide>
        <p15:guide id="14" pos="4347">
          <p15:clr>
            <a:srgbClr val="F26B43"/>
          </p15:clr>
        </p15:guide>
        <p15:guide id="15" pos="3954">
          <p15:clr>
            <a:srgbClr val="F26B43"/>
          </p15:clr>
        </p15:guide>
        <p15:guide id="16" pos="3725">
          <p15:clr>
            <a:srgbClr val="F26B43"/>
          </p15:clr>
        </p15:guide>
        <p15:guide id="17" pos="3333">
          <p15:clr>
            <a:srgbClr val="F26B43"/>
          </p15:clr>
        </p15:guide>
        <p15:guide id="18" pos="3105">
          <p15:clr>
            <a:srgbClr val="F26B43"/>
          </p15:clr>
        </p15:guide>
        <p15:guide id="19" pos="2714">
          <p15:clr>
            <a:srgbClr val="F26B43"/>
          </p15:clr>
        </p15:guide>
        <p15:guide id="20" pos="2486">
          <p15:clr>
            <a:srgbClr val="F26B43"/>
          </p15:clr>
        </p15:guide>
        <p15:guide id="21" pos="1866">
          <p15:clr>
            <a:srgbClr val="F26B43"/>
          </p15:clr>
        </p15:guide>
        <p15:guide id="22" pos="2094">
          <p15:clr>
            <a:srgbClr val="F26B43"/>
          </p15:clr>
        </p15:guide>
        <p15:guide id="23" pos="1473">
          <p15:clr>
            <a:srgbClr val="F26B43"/>
          </p15:clr>
        </p15:guide>
        <p15:guide id="24" pos="1245">
          <p15:clr>
            <a:srgbClr val="F26B43"/>
          </p15:clr>
        </p15:guide>
        <p15:guide id="25" pos="854">
          <p15:clr>
            <a:srgbClr val="F26B43"/>
          </p15:clr>
        </p15:guide>
        <p15:guide id="26" pos="626">
          <p15:clr>
            <a:srgbClr val="F26B43"/>
          </p15:clr>
        </p15:guide>
        <p15:guide id="27" orient="horz" pos="232">
          <p15:clr>
            <a:srgbClr val="F26B43"/>
          </p15:clr>
        </p15:guide>
        <p15:guide id="28" orient="horz" pos="312">
          <p15:clr>
            <a:srgbClr val="F26B43"/>
          </p15:clr>
        </p15:guide>
        <p15:guide id="29" orient="horz" pos="888">
          <p15:clr>
            <a:srgbClr val="F26B43"/>
          </p15:clr>
        </p15:guide>
        <p15:guide id="32" orient="horz" pos="717">
          <p15:clr>
            <a:srgbClr val="F26B43"/>
          </p15:clr>
        </p15:guide>
        <p15:guide id="33" orient="horz" pos="4152">
          <p15:clr>
            <a:srgbClr val="F26B43"/>
          </p15:clr>
        </p15:guide>
        <p15:guide id="34" pos="234">
          <p15:clr>
            <a:srgbClr val="F26B43"/>
          </p15:clr>
        </p15:guide>
        <p15:guide id="35" orient="horz" pos="3989">
          <p15:clr>
            <a:srgbClr val="F26B43"/>
          </p15:clr>
        </p15:guide>
        <p15:guide id="36" orient="horz" pos="1292">
          <p15:clr>
            <a:srgbClr val="F26B43"/>
          </p15:clr>
        </p15:guide>
        <p15:guide id="37" orient="horz" pos="2778">
          <p15:clr>
            <a:srgbClr val="F26B43"/>
          </p15:clr>
        </p15:guide>
        <p15:guide id="38" orient="horz"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svg"/><Relationship Id="rId18" Type="http://schemas.openxmlformats.org/officeDocument/2006/relationships/image" Target="../media/image39.svg"/><Relationship Id="rId3" Type="http://schemas.openxmlformats.org/officeDocument/2006/relationships/notesSlide" Target="../notesSlides/notesSlide10.xml"/><Relationship Id="rId21" Type="http://schemas.openxmlformats.org/officeDocument/2006/relationships/image" Target="../media/image42.svg"/><Relationship Id="rId7" Type="http://schemas.openxmlformats.org/officeDocument/2006/relationships/image" Target="../media/image28.svg"/><Relationship Id="rId12" Type="http://schemas.openxmlformats.org/officeDocument/2006/relationships/image" Target="../media/image33.svg"/><Relationship Id="rId17" Type="http://schemas.openxmlformats.org/officeDocument/2006/relationships/image" Target="../media/image38.svg"/><Relationship Id="rId2" Type="http://schemas.openxmlformats.org/officeDocument/2006/relationships/slideLayout" Target="../slideLayouts/slideLayout18.xml"/><Relationship Id="rId16" Type="http://schemas.openxmlformats.org/officeDocument/2006/relationships/image" Target="../media/image37.svg"/><Relationship Id="rId20" Type="http://schemas.openxmlformats.org/officeDocument/2006/relationships/image" Target="../media/image41.svg"/><Relationship Id="rId1" Type="http://schemas.openxmlformats.org/officeDocument/2006/relationships/tags" Target="../tags/tag17.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3.emf"/><Relationship Id="rId15" Type="http://schemas.openxmlformats.org/officeDocument/2006/relationships/image" Target="../media/image36.svg"/><Relationship Id="rId10" Type="http://schemas.openxmlformats.org/officeDocument/2006/relationships/image" Target="../media/image31.svg"/><Relationship Id="rId19" Type="http://schemas.openxmlformats.org/officeDocument/2006/relationships/image" Target="../media/image40.svg"/><Relationship Id="rId4" Type="http://schemas.openxmlformats.org/officeDocument/2006/relationships/oleObject" Target="../embeddings/oleObject11.bin"/><Relationship Id="rId9" Type="http://schemas.openxmlformats.org/officeDocument/2006/relationships/image" Target="../media/image30.svg"/><Relationship Id="rId14" Type="http://schemas.openxmlformats.org/officeDocument/2006/relationships/image" Target="../media/image35.svg"/><Relationship Id="rId22" Type="http://schemas.openxmlformats.org/officeDocument/2006/relationships/image" Target="../media/image43.svg"/></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notesSlide" Target="../notesSlides/notesSlide11.xml"/><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slideLayout" Target="../slideLayouts/slideLayout18.xml"/><Relationship Id="rId16" Type="http://schemas.openxmlformats.org/officeDocument/2006/relationships/image" Target="../media/image54.svg"/><Relationship Id="rId1" Type="http://schemas.openxmlformats.org/officeDocument/2006/relationships/tags" Target="../tags/tag18.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3.emf"/><Relationship Id="rId15" Type="http://schemas.openxmlformats.org/officeDocument/2006/relationships/image" Target="../media/image53.svg"/><Relationship Id="rId10" Type="http://schemas.openxmlformats.org/officeDocument/2006/relationships/image" Target="../media/image48.svg"/><Relationship Id="rId4" Type="http://schemas.openxmlformats.org/officeDocument/2006/relationships/oleObject" Target="../embeddings/oleObject12.bin"/><Relationship Id="rId9" Type="http://schemas.openxmlformats.org/officeDocument/2006/relationships/image" Target="../media/image47.svg"/><Relationship Id="rId14" Type="http://schemas.openxmlformats.org/officeDocument/2006/relationships/image" Target="../media/image52.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ags" Target="../tags/tag19.xml"/><Relationship Id="rId6" Type="http://schemas.openxmlformats.org/officeDocument/2006/relationships/image" Target="../media/image55.svg"/><Relationship Id="rId5" Type="http://schemas.openxmlformats.org/officeDocument/2006/relationships/image" Target="../media/image3.emf"/><Relationship Id="rId4" Type="http://schemas.openxmlformats.org/officeDocument/2006/relationships/oleObject" Target="../embeddings/oleObject13.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ags" Target="../tags/tag20.xml"/><Relationship Id="rId5" Type="http://schemas.openxmlformats.org/officeDocument/2006/relationships/image" Target="../media/image3.emf"/><Relationship Id="rId4" Type="http://schemas.openxmlformats.org/officeDocument/2006/relationships/oleObject" Target="../embeddings/oleObject8.bin"/></Relationships>
</file>

<file path=ppt/slides/_rels/slide1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14.xml"/><Relationship Id="rId7" Type="http://schemas.openxmlformats.org/officeDocument/2006/relationships/image" Target="../media/image15.svg"/><Relationship Id="rId2" Type="http://schemas.openxmlformats.org/officeDocument/2006/relationships/slideLayout" Target="../slideLayouts/slideLayout18.xml"/><Relationship Id="rId1" Type="http://schemas.openxmlformats.org/officeDocument/2006/relationships/tags" Target="../tags/tag21.xml"/><Relationship Id="rId6" Type="http://schemas.openxmlformats.org/officeDocument/2006/relationships/image" Target="../media/image14.svg"/><Relationship Id="rId5" Type="http://schemas.openxmlformats.org/officeDocument/2006/relationships/image" Target="../media/image3.emf"/><Relationship Id="rId4" Type="http://schemas.openxmlformats.org/officeDocument/2006/relationships/oleObject" Target="../embeddings/oleObject8.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57.png"/><Relationship Id="rId2" Type="http://schemas.openxmlformats.org/officeDocument/2006/relationships/slideLayout" Target="../slideLayouts/slideLayout18.xml"/><Relationship Id="rId1" Type="http://schemas.openxmlformats.org/officeDocument/2006/relationships/tags" Target="../tags/tag22.xml"/><Relationship Id="rId6" Type="http://schemas.openxmlformats.org/officeDocument/2006/relationships/image" Target="../media/image56.png"/><Relationship Id="rId5" Type="http://schemas.openxmlformats.org/officeDocument/2006/relationships/image" Target="../media/image3.emf"/><Relationship Id="rId4" Type="http://schemas.openxmlformats.org/officeDocument/2006/relationships/oleObject" Target="../embeddings/oleObject8.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60.png"/><Relationship Id="rId2" Type="http://schemas.openxmlformats.org/officeDocument/2006/relationships/slideLayout" Target="../slideLayouts/slideLayout18.xml"/><Relationship Id="rId1" Type="http://schemas.openxmlformats.org/officeDocument/2006/relationships/tags" Target="../tags/tag23.xml"/><Relationship Id="rId6" Type="http://schemas.openxmlformats.org/officeDocument/2006/relationships/image" Target="../media/image59.png"/><Relationship Id="rId5" Type="http://schemas.openxmlformats.org/officeDocument/2006/relationships/image" Target="../media/image58.emf"/><Relationship Id="rId4" Type="http://schemas.openxmlformats.org/officeDocument/2006/relationships/oleObject" Target="../embeddings/oleObject8.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ags" Target="../tags/tag24.xml"/><Relationship Id="rId5" Type="http://schemas.openxmlformats.org/officeDocument/2006/relationships/image" Target="../media/image3.e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2.xml"/><Relationship Id="rId7" Type="http://schemas.openxmlformats.org/officeDocument/2006/relationships/image" Target="../media/image15.svg"/><Relationship Id="rId2" Type="http://schemas.openxmlformats.org/officeDocument/2006/relationships/slideLayout" Target="../slideLayouts/slideLayout18.xml"/><Relationship Id="rId1" Type="http://schemas.openxmlformats.org/officeDocument/2006/relationships/tags" Target="../tags/tag9.xml"/><Relationship Id="rId6" Type="http://schemas.openxmlformats.org/officeDocument/2006/relationships/image" Target="../media/image14.svg"/><Relationship Id="rId5" Type="http://schemas.openxmlformats.org/officeDocument/2006/relationships/image" Target="../media/image3.emf"/><Relationship Id="rId4" Type="http://schemas.openxmlformats.org/officeDocument/2006/relationships/oleObject" Target="../embeddings/oleObject8.bin"/></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3.xml"/><Relationship Id="rId7" Type="http://schemas.openxmlformats.org/officeDocument/2006/relationships/image" Target="../media/image15.svg"/><Relationship Id="rId2" Type="http://schemas.openxmlformats.org/officeDocument/2006/relationships/slideLayout" Target="../slideLayouts/slideLayout18.xml"/><Relationship Id="rId1" Type="http://schemas.openxmlformats.org/officeDocument/2006/relationships/tags" Target="../tags/tag10.xml"/><Relationship Id="rId6" Type="http://schemas.openxmlformats.org/officeDocument/2006/relationships/image" Target="../media/image14.svg"/><Relationship Id="rId5" Type="http://schemas.openxmlformats.org/officeDocument/2006/relationships/image" Target="../media/image3.emf"/><Relationship Id="rId4" Type="http://schemas.openxmlformats.org/officeDocument/2006/relationships/oleObject" Target="../embeddings/oleObject8.bin"/></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svg"/><Relationship Id="rId3" Type="http://schemas.openxmlformats.org/officeDocument/2006/relationships/notesSlide" Target="../notesSlides/notesSlide4.xml"/><Relationship Id="rId7" Type="http://schemas.openxmlformats.org/officeDocument/2006/relationships/image" Target="../media/image18.svg"/><Relationship Id="rId12" Type="http://schemas.openxmlformats.org/officeDocument/2006/relationships/image" Target="../media/image23.svg"/><Relationship Id="rId2" Type="http://schemas.openxmlformats.org/officeDocument/2006/relationships/slideLayout" Target="../slideLayouts/slideLayout18.xml"/><Relationship Id="rId1" Type="http://schemas.openxmlformats.org/officeDocument/2006/relationships/tags" Target="../tags/tag11.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3.emf"/><Relationship Id="rId15" Type="http://schemas.openxmlformats.org/officeDocument/2006/relationships/image" Target="../media/image26.svg"/><Relationship Id="rId10" Type="http://schemas.openxmlformats.org/officeDocument/2006/relationships/image" Target="../media/image21.svg"/><Relationship Id="rId4" Type="http://schemas.openxmlformats.org/officeDocument/2006/relationships/oleObject" Target="../embeddings/oleObject9.bin"/><Relationship Id="rId9" Type="http://schemas.openxmlformats.org/officeDocument/2006/relationships/image" Target="../media/image20.svg"/><Relationship Id="rId14" Type="http://schemas.openxmlformats.org/officeDocument/2006/relationships/image" Target="../media/image25.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12.xml"/><Relationship Id="rId5" Type="http://schemas.openxmlformats.org/officeDocument/2006/relationships/image" Target="../media/image3.e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6.xml"/><Relationship Id="rId7" Type="http://schemas.openxmlformats.org/officeDocument/2006/relationships/image" Target="../media/image15.svg"/><Relationship Id="rId2" Type="http://schemas.openxmlformats.org/officeDocument/2006/relationships/slideLayout" Target="../slideLayouts/slideLayout18.xml"/><Relationship Id="rId1" Type="http://schemas.openxmlformats.org/officeDocument/2006/relationships/tags" Target="../tags/tag13.xml"/><Relationship Id="rId6" Type="http://schemas.openxmlformats.org/officeDocument/2006/relationships/image" Target="../media/image14.svg"/><Relationship Id="rId5" Type="http://schemas.openxmlformats.org/officeDocument/2006/relationships/image" Target="../media/image3.emf"/><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ags" Target="../tags/tag14.xml"/><Relationship Id="rId5" Type="http://schemas.openxmlformats.org/officeDocument/2006/relationships/image" Target="../media/image3.emf"/><Relationship Id="rId4" Type="http://schemas.openxmlformats.org/officeDocument/2006/relationships/oleObject" Target="../embeddings/oleObject8.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ags" Target="../tags/tag15.xml"/><Relationship Id="rId5" Type="http://schemas.openxmlformats.org/officeDocument/2006/relationships/image" Target="../media/image3.emf"/><Relationship Id="rId4"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16.xml"/><Relationship Id="rId5" Type="http://schemas.openxmlformats.org/officeDocument/2006/relationships/image" Target="../media/image3.emf"/><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64BE2F8-E99F-E1BC-C1F4-BFAF3749A59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6" name="think-cell data - do not delete" hidden="1">
                        <a:extLst>
                          <a:ext uri="{FF2B5EF4-FFF2-40B4-BE49-F238E27FC236}">
                            <a16:creationId xmlns:a16="http://schemas.microsoft.com/office/drawing/2014/main" id="{064BE2F8-E99F-E1BC-C1F4-BFAF3749A59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D50C681-F40E-8F85-60FB-2C4080A26A30}"/>
              </a:ext>
            </a:extLst>
          </p:cNvPr>
          <p:cNvSpPr>
            <a:spLocks noGrp="1"/>
          </p:cNvSpPr>
          <p:nvPr>
            <p:ph type="ctrTitle"/>
          </p:nvPr>
        </p:nvSpPr>
        <p:spPr>
          <a:xfrm>
            <a:off x="367992" y="335793"/>
            <a:ext cx="5505285" cy="2612898"/>
          </a:xfrm>
        </p:spPr>
        <p:txBody>
          <a:bodyPr vert="horz" rIns="0"/>
          <a:lstStyle/>
          <a:p>
            <a:r>
              <a:rPr lang="en-US" sz="4000" b="1" dirty="0">
                <a:solidFill>
                  <a:schemeClr val="tx1"/>
                </a:solidFill>
              </a:rPr>
              <a:t>VX Awards</a:t>
            </a:r>
            <a:br>
              <a:rPr lang="en-US" sz="4000" b="1" dirty="0">
                <a:solidFill>
                  <a:schemeClr val="tx1"/>
                </a:solidFill>
              </a:rPr>
            </a:br>
            <a:r>
              <a:rPr lang="en-US" sz="4000" b="1" dirty="0">
                <a:solidFill>
                  <a:schemeClr val="tx1"/>
                </a:solidFill>
              </a:rPr>
              <a:t>Evaluator Onboarding</a:t>
            </a:r>
            <a:endParaRPr lang="en-US" sz="2000" dirty="0"/>
          </a:p>
        </p:txBody>
      </p:sp>
      <p:sp>
        <p:nvSpPr>
          <p:cNvPr id="3" name="Subtitle 2">
            <a:extLst>
              <a:ext uri="{FF2B5EF4-FFF2-40B4-BE49-F238E27FC236}">
                <a16:creationId xmlns:a16="http://schemas.microsoft.com/office/drawing/2014/main" id="{FD593853-55D1-1B11-2EF7-40C9AB04E4BC}"/>
              </a:ext>
            </a:extLst>
          </p:cNvPr>
          <p:cNvSpPr>
            <a:spLocks noGrp="1"/>
          </p:cNvSpPr>
          <p:nvPr>
            <p:ph type="subTitle" idx="1"/>
          </p:nvPr>
        </p:nvSpPr>
        <p:spPr>
          <a:xfrm>
            <a:off x="367992" y="5912608"/>
            <a:ext cx="3691052" cy="400547"/>
          </a:xfrm>
        </p:spPr>
        <p:txBody>
          <a:bodyPr/>
          <a:lstStyle/>
          <a:p>
            <a:r>
              <a:rPr lang="en-US" sz="1800" b="0" dirty="0"/>
              <a:t>August 2026</a:t>
            </a:r>
          </a:p>
        </p:txBody>
      </p:sp>
      <p:sp>
        <p:nvSpPr>
          <p:cNvPr id="4" name="Date Placeholder 3">
            <a:extLst>
              <a:ext uri="{FF2B5EF4-FFF2-40B4-BE49-F238E27FC236}">
                <a16:creationId xmlns:a16="http://schemas.microsoft.com/office/drawing/2014/main" id="{2000445B-E558-2A13-222B-29A39AA0AF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Corporate S"/>
                <a:ea typeface="+mn-ea"/>
                <a:cs typeface="+mn-cs"/>
              </a:rPr>
              <a:t>© Department of Culture &amp; Tourism Abu Dhabi</a:t>
            </a:r>
          </a:p>
        </p:txBody>
      </p:sp>
      <p:sp>
        <p:nvSpPr>
          <p:cNvPr id="8" name="Subtitle 2">
            <a:extLst>
              <a:ext uri="{FF2B5EF4-FFF2-40B4-BE49-F238E27FC236}">
                <a16:creationId xmlns:a16="http://schemas.microsoft.com/office/drawing/2014/main" id="{8588E9B1-2D1B-310F-C63C-87B31651F76B}"/>
              </a:ext>
            </a:extLst>
          </p:cNvPr>
          <p:cNvSpPr txBox="1">
            <a:spLocks/>
          </p:cNvSpPr>
          <p:nvPr/>
        </p:nvSpPr>
        <p:spPr>
          <a:xfrm>
            <a:off x="367992" y="5379173"/>
            <a:ext cx="5728008" cy="40054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400"/>
              </a:spcBef>
              <a:buFont typeface="Arial" panose="020B0604020202020204" pitchFamily="34" charset="0"/>
              <a:buNone/>
              <a:defRPr sz="2500" b="1" kern="1200" cap="none" spc="0" baseline="0">
                <a:solidFill>
                  <a:schemeClr val="tx1"/>
                </a:solidFill>
                <a:latin typeface="+mn-lt"/>
                <a:ea typeface="+mn-ea"/>
                <a:cs typeface="+mn-cs"/>
              </a:defRPr>
            </a:lvl1pPr>
            <a:lvl2pPr marL="0" indent="0" algn="l" defTabSz="914400" rtl="0" eaLnBrk="1" latinLnBrk="0" hangingPunct="1">
              <a:lnSpc>
                <a:spcPct val="100000"/>
              </a:lnSpc>
              <a:spcBef>
                <a:spcPts val="4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2"/>
              </a:buClr>
              <a:buFontTx/>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Clr>
                <a:schemeClr val="tx2"/>
              </a:buClr>
              <a:buFontTx/>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Clr>
                <a:schemeClr val="tx2"/>
              </a:buClr>
              <a:buFontTx/>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2400" b="0" i="0" u="none" strike="noStrike" kern="1200" cap="none" spc="-100" normalizeH="0" baseline="0" noProof="0" dirty="0">
                <a:ln>
                  <a:noFill/>
                </a:ln>
                <a:solidFill>
                  <a:prstClr val="white"/>
                </a:solidFill>
                <a:effectLst/>
                <a:uLnTx/>
                <a:uFillTx/>
                <a:latin typeface="Corporate S"/>
                <a:ea typeface="+mn-ea"/>
                <a:cs typeface="+mn-cs"/>
              </a:rPr>
              <a:t>Onboarding Session</a:t>
            </a:r>
            <a:endParaRPr kumimoji="0" lang="en-US" sz="1800" b="0" i="0" u="none" strike="noStrike" kern="1200" cap="none" spc="0" normalizeH="0" baseline="0" noProof="0" dirty="0">
              <a:ln>
                <a:noFill/>
              </a:ln>
              <a:solidFill>
                <a:prstClr val="white"/>
              </a:solidFill>
              <a:effectLst/>
              <a:uLnTx/>
              <a:uFillTx/>
              <a:latin typeface="Corporate S"/>
              <a:ea typeface="+mn-ea"/>
              <a:cs typeface="+mn-cs"/>
            </a:endParaRPr>
          </a:p>
        </p:txBody>
      </p:sp>
    </p:spTree>
    <p:extLst>
      <p:ext uri="{BB962C8B-B14F-4D97-AF65-F5344CB8AC3E}">
        <p14:creationId xmlns:p14="http://schemas.microsoft.com/office/powerpoint/2010/main" val="1886689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4F9F23B-D2DE-12CF-FBF7-86946FE826F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54F9F23B-D2DE-12CF-FBF7-86946FE826F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4CF656F8-CA0E-B62D-E9A7-07720BBB6E8D}"/>
              </a:ext>
            </a:extLst>
          </p:cNvPr>
          <p:cNvSpPr>
            <a:spLocks noGrp="1"/>
          </p:cNvSpPr>
          <p:nvPr>
            <p:ph type="sldNum" sz="quarter" idx="12"/>
          </p:nvPr>
        </p:nvSpPr>
        <p:spPr>
          <a:xfrm>
            <a:off x="11482388" y="6303430"/>
            <a:ext cx="338137" cy="1778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375096-6367-4A46-9B35-1C341654C780}" type="slidenum">
              <a:rPr kumimoji="0" lang="en-US" sz="900" b="0" i="0" u="none" strike="noStrike" kern="1200" cap="none" spc="0" normalizeH="0" baseline="0" noProof="0" smtClean="0">
                <a:ln>
                  <a:noFill/>
                </a:ln>
                <a:solidFill>
                  <a:prstClr val="black"/>
                </a:solidFill>
                <a:effectLst/>
                <a:uLnTx/>
                <a:uFillTx/>
                <a:latin typeface="Corporate 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prstClr val="black"/>
              </a:solidFill>
              <a:effectLst/>
              <a:uLnTx/>
              <a:uFillTx/>
              <a:latin typeface="Corporate S"/>
              <a:ea typeface="+mn-ea"/>
              <a:cs typeface="+mn-cs"/>
            </a:endParaRPr>
          </a:p>
        </p:txBody>
      </p:sp>
      <p:sp>
        <p:nvSpPr>
          <p:cNvPr id="3" name="Text Placeholder 2">
            <a:extLst>
              <a:ext uri="{FF2B5EF4-FFF2-40B4-BE49-F238E27FC236}">
                <a16:creationId xmlns:a16="http://schemas.microsoft.com/office/drawing/2014/main" id="{BA06B21A-A39B-ABC5-96A3-AB51A70E8EBE}"/>
              </a:ext>
            </a:extLst>
          </p:cNvPr>
          <p:cNvSpPr>
            <a:spLocks noGrp="1"/>
          </p:cNvSpPr>
          <p:nvPr>
            <p:ph type="body" sz="quarter" idx="13"/>
          </p:nvPr>
        </p:nvSpPr>
        <p:spPr/>
        <p:txBody>
          <a:bodyPr/>
          <a:lstStyle/>
          <a:p>
            <a:r>
              <a:rPr lang="en-US"/>
              <a:t>Each scoring form uses a consistent 1–5 scale with question-specific definitions, giving evaluators and jurors a clear framework for what constitutes each performance level and ensuring consistent assessment across categories</a:t>
            </a:r>
            <a:endParaRPr lang="en-AE"/>
          </a:p>
        </p:txBody>
      </p:sp>
      <p:sp>
        <p:nvSpPr>
          <p:cNvPr id="4" name="Title 3">
            <a:extLst>
              <a:ext uri="{FF2B5EF4-FFF2-40B4-BE49-F238E27FC236}">
                <a16:creationId xmlns:a16="http://schemas.microsoft.com/office/drawing/2014/main" id="{2DBE7F9D-A810-1A7E-2F71-0A8F9E438D4E}"/>
              </a:ext>
            </a:extLst>
          </p:cNvPr>
          <p:cNvSpPr>
            <a:spLocks noGrp="1"/>
          </p:cNvSpPr>
          <p:nvPr>
            <p:ph type="title"/>
          </p:nvPr>
        </p:nvSpPr>
        <p:spPr/>
        <p:txBody>
          <a:bodyPr vert="horz" rIns="0"/>
          <a:lstStyle/>
          <a:p>
            <a:r>
              <a:rPr lang="en-US" spc="0"/>
              <a:t>Understanding Your Role as an Evaluator | Scoring Method</a:t>
            </a:r>
            <a:endParaRPr lang="en-AE"/>
          </a:p>
        </p:txBody>
      </p:sp>
      <p:sp>
        <p:nvSpPr>
          <p:cNvPr id="7" name="Date Placeholder 6">
            <a:extLst>
              <a:ext uri="{FF2B5EF4-FFF2-40B4-BE49-F238E27FC236}">
                <a16:creationId xmlns:a16="http://schemas.microsoft.com/office/drawing/2014/main" id="{CC210D55-2BD6-51D9-5A3D-807C7D7B88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6" name="Text Placeholder 5">
            <a:extLst>
              <a:ext uri="{FF2B5EF4-FFF2-40B4-BE49-F238E27FC236}">
                <a16:creationId xmlns:a16="http://schemas.microsoft.com/office/drawing/2014/main" id="{CBA62655-B01E-EAAB-9B40-5D3374A773F7}"/>
              </a:ext>
            </a:extLst>
          </p:cNvPr>
          <p:cNvSpPr>
            <a:spLocks noGrp="1"/>
          </p:cNvSpPr>
          <p:nvPr>
            <p:ph type="body" sz="quarter" idx="14"/>
          </p:nvPr>
        </p:nvSpPr>
        <p:spPr/>
        <p:txBody>
          <a:bodyPr/>
          <a:lstStyle/>
          <a:p>
            <a:endParaRPr lang="en-AE"/>
          </a:p>
        </p:txBody>
      </p:sp>
      <p:sp>
        <p:nvSpPr>
          <p:cNvPr id="8" name="Rectangle: Rounded Corners 7">
            <a:extLst>
              <a:ext uri="{FF2B5EF4-FFF2-40B4-BE49-F238E27FC236}">
                <a16:creationId xmlns:a16="http://schemas.microsoft.com/office/drawing/2014/main" id="{3F7ABE8B-501F-4CDA-09F4-C7B369E0D4EF}"/>
              </a:ext>
            </a:extLst>
          </p:cNvPr>
          <p:cNvSpPr/>
          <p:nvPr/>
        </p:nvSpPr>
        <p:spPr>
          <a:xfrm>
            <a:off x="371476" y="1752676"/>
            <a:ext cx="1048015" cy="2030333"/>
          </a:xfrm>
          <a:prstGeom prst="roundRect">
            <a:avLst>
              <a:gd name="adj" fmla="val 3036"/>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orporate S"/>
                <a:ea typeface="+mn-ea"/>
                <a:cs typeface="+mn-cs"/>
              </a:rPr>
              <a:t>Scoring Scale</a:t>
            </a:r>
            <a:endParaRPr kumimoji="0" lang="en-AE" sz="1600" b="0" i="0" u="none" strike="noStrike" kern="1200" cap="none" spc="0" normalizeH="0" baseline="0" noProof="0" dirty="0">
              <a:ln>
                <a:noFill/>
              </a:ln>
              <a:solidFill>
                <a:prstClr val="white"/>
              </a:solidFill>
              <a:effectLst/>
              <a:uLnTx/>
              <a:uFillTx/>
              <a:latin typeface="Corporate S"/>
              <a:ea typeface="+mn-ea"/>
              <a:cs typeface="+mn-cs"/>
            </a:endParaRPr>
          </a:p>
        </p:txBody>
      </p:sp>
      <p:sp>
        <p:nvSpPr>
          <p:cNvPr id="11" name="Rectangle: Rounded Corners 10">
            <a:extLst>
              <a:ext uri="{FF2B5EF4-FFF2-40B4-BE49-F238E27FC236}">
                <a16:creationId xmlns:a16="http://schemas.microsoft.com/office/drawing/2014/main" id="{526B73A4-9C96-542C-EE97-80D5541EF0AA}"/>
              </a:ext>
            </a:extLst>
          </p:cNvPr>
          <p:cNvSpPr/>
          <p:nvPr/>
        </p:nvSpPr>
        <p:spPr>
          <a:xfrm>
            <a:off x="3000374" y="1419158"/>
            <a:ext cx="8820111" cy="276115"/>
          </a:xfrm>
          <a:prstGeom prst="roundRect">
            <a:avLst>
              <a:gd name="adj" fmla="val 806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orporate S"/>
                <a:ea typeface="+mn-ea"/>
                <a:cs typeface="+mn-cs"/>
              </a:rPr>
              <a:t>Business Awards - Scoring Form</a:t>
            </a:r>
            <a:endParaRPr kumimoji="0" lang="en-AE" sz="1400" b="0" i="0" u="none" strike="noStrike" kern="1200" cap="none" spc="0" normalizeH="0" baseline="0" noProof="0">
              <a:ln>
                <a:noFill/>
              </a:ln>
              <a:solidFill>
                <a:prstClr val="white"/>
              </a:solidFill>
              <a:effectLst/>
              <a:uLnTx/>
              <a:uFillTx/>
              <a:latin typeface="Corporate S"/>
              <a:ea typeface="+mn-ea"/>
              <a:cs typeface="+mn-cs"/>
            </a:endParaRPr>
          </a:p>
        </p:txBody>
      </p:sp>
      <p:grpSp>
        <p:nvGrpSpPr>
          <p:cNvPr id="58" name="Group 57">
            <a:extLst>
              <a:ext uri="{FF2B5EF4-FFF2-40B4-BE49-F238E27FC236}">
                <a16:creationId xmlns:a16="http://schemas.microsoft.com/office/drawing/2014/main" id="{54BF1326-B90C-7E38-FAD3-DCB0A274BDC3}"/>
              </a:ext>
            </a:extLst>
          </p:cNvPr>
          <p:cNvGrpSpPr/>
          <p:nvPr/>
        </p:nvGrpSpPr>
        <p:grpSpPr>
          <a:xfrm>
            <a:off x="3000375" y="1924589"/>
            <a:ext cx="8786343" cy="1769739"/>
            <a:chOff x="1550061" y="1982642"/>
            <a:chExt cx="7269917" cy="1849843"/>
          </a:xfrm>
        </p:grpSpPr>
        <p:sp>
          <p:nvSpPr>
            <p:cNvPr id="30" name="Rectangle: Rounded Corners 29">
              <a:extLst>
                <a:ext uri="{FF2B5EF4-FFF2-40B4-BE49-F238E27FC236}">
                  <a16:creationId xmlns:a16="http://schemas.microsoft.com/office/drawing/2014/main" id="{37CEE974-6F57-6608-1224-62D52E22ECEA}"/>
                </a:ext>
              </a:extLst>
            </p:cNvPr>
            <p:cNvSpPr/>
            <p:nvPr/>
          </p:nvSpPr>
          <p:spPr>
            <a:xfrm>
              <a:off x="1550061" y="1982642"/>
              <a:ext cx="1322599" cy="1849843"/>
            </a:xfrm>
            <a:prstGeom prst="roundRect">
              <a:avLst>
                <a:gd name="adj" fmla="val 3036"/>
              </a:avLst>
            </a:prstGeom>
            <a:solidFill>
              <a:srgbClr val="EDEAF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100" b="1" i="0" u="none" strike="noStrike" kern="1200" cap="none" spc="0" normalizeH="0" baseline="0" noProof="0">
                  <a:ln>
                    <a:noFill/>
                  </a:ln>
                  <a:solidFill>
                    <a:srgbClr val="867CDD"/>
                  </a:solidFill>
                  <a:effectLst/>
                  <a:uLnTx/>
                  <a:uFillTx/>
                  <a:latin typeface="Corporate S"/>
                  <a:ea typeface="+mn-ea"/>
                  <a:cs typeface="+mn-cs"/>
                </a:rPr>
                <a:t>POOR</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a:ln>
                    <a:noFill/>
                  </a:ln>
                  <a:solidFill>
                    <a:srgbClr val="2A3038"/>
                  </a:solidFill>
                  <a:effectLst/>
                  <a:uLnTx/>
                  <a:uFillTx/>
                  <a:latin typeface="Corporate S"/>
                  <a:ea typeface="+mn-ea"/>
                  <a:cs typeface="+mn-cs"/>
                </a:rPr>
                <a:t>Weak or no evidence; practices appear reactive, one-off, or ad-hoc; at or below compliance </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a:ln>
                    <a:noFill/>
                  </a:ln>
                  <a:solidFill>
                    <a:srgbClr val="2A3038"/>
                  </a:solidFill>
                  <a:effectLst/>
                  <a:uLnTx/>
                  <a:uFillTx/>
                  <a:latin typeface="Corporate S"/>
                  <a:ea typeface="+mn-ea"/>
                  <a:cs typeface="+mn-cs"/>
                </a:rPr>
                <a:t>standards</a:t>
              </a:r>
              <a:endParaRPr kumimoji="0" lang="en-AE" sz="900" b="0" i="0" u="none" strike="noStrike" kern="1200" cap="none" spc="0" normalizeH="0" baseline="0" noProof="0">
                <a:ln>
                  <a:noFill/>
                </a:ln>
                <a:solidFill>
                  <a:srgbClr val="2A3038"/>
                </a:solidFill>
                <a:effectLst/>
                <a:uLnTx/>
                <a:uFillTx/>
                <a:latin typeface="Corporate S"/>
                <a:ea typeface="+mn-ea"/>
                <a:cs typeface="+mn-cs"/>
              </a:endParaRPr>
            </a:p>
          </p:txBody>
        </p:sp>
        <p:sp>
          <p:nvSpPr>
            <p:cNvPr id="33" name="Rectangle: Rounded Corners 32">
              <a:extLst>
                <a:ext uri="{FF2B5EF4-FFF2-40B4-BE49-F238E27FC236}">
                  <a16:creationId xmlns:a16="http://schemas.microsoft.com/office/drawing/2014/main" id="{5025889B-9BD3-DC5A-6B45-3405EC895B64}"/>
                </a:ext>
              </a:extLst>
            </p:cNvPr>
            <p:cNvSpPr/>
            <p:nvPr/>
          </p:nvSpPr>
          <p:spPr>
            <a:xfrm>
              <a:off x="3037665" y="1982642"/>
              <a:ext cx="1322599" cy="1849843"/>
            </a:xfrm>
            <a:prstGeom prst="roundRect">
              <a:avLst>
                <a:gd name="adj" fmla="val 3036"/>
              </a:avLst>
            </a:prstGeom>
            <a:solidFill>
              <a:srgbClr val="EDEAF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100" b="1" i="0" u="none" strike="noStrike" kern="1200" cap="none" spc="0" normalizeH="0" baseline="0" noProof="0">
                  <a:ln>
                    <a:noFill/>
                  </a:ln>
                  <a:solidFill>
                    <a:srgbClr val="867CDD"/>
                  </a:solidFill>
                  <a:effectLst/>
                  <a:uLnTx/>
                  <a:uFillTx/>
                  <a:latin typeface="Corporate S"/>
                  <a:ea typeface="+mn-ea"/>
                  <a:cs typeface="+mn-cs"/>
                </a:rPr>
                <a:t>BASIC</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a:ln>
                    <a:noFill/>
                  </a:ln>
                  <a:solidFill>
                    <a:srgbClr val="2A3038"/>
                  </a:solidFill>
                  <a:effectLst/>
                  <a:uLnTx/>
                  <a:uFillTx/>
                  <a:latin typeface="Corporate S"/>
                  <a:ea typeface="+mn-ea"/>
                  <a:cs typeface="+mn-cs"/>
                </a:rPr>
                <a:t>Some evidence provided; shows early progress beyond minimum compliance but lacks consistency</a:t>
              </a:r>
              <a:endParaRPr kumimoji="0" lang="en-AE" sz="900" b="0" i="0" u="none" strike="noStrike" kern="1200" cap="none" spc="0" normalizeH="0" baseline="0" noProof="0">
                <a:ln>
                  <a:noFill/>
                </a:ln>
                <a:solidFill>
                  <a:srgbClr val="2A3038"/>
                </a:solidFill>
                <a:effectLst/>
                <a:uLnTx/>
                <a:uFillTx/>
                <a:latin typeface="Corporate S"/>
                <a:ea typeface="+mn-ea"/>
                <a:cs typeface="+mn-cs"/>
              </a:endParaRPr>
            </a:p>
          </p:txBody>
        </p:sp>
        <p:sp>
          <p:nvSpPr>
            <p:cNvPr id="36" name="Rectangle: Rounded Corners 35">
              <a:extLst>
                <a:ext uri="{FF2B5EF4-FFF2-40B4-BE49-F238E27FC236}">
                  <a16:creationId xmlns:a16="http://schemas.microsoft.com/office/drawing/2014/main" id="{DA58F78E-02FA-7DD4-C848-67A73EF7FE4A}"/>
                </a:ext>
              </a:extLst>
            </p:cNvPr>
            <p:cNvSpPr/>
            <p:nvPr/>
          </p:nvSpPr>
          <p:spPr>
            <a:xfrm>
              <a:off x="4523720" y="1982642"/>
              <a:ext cx="1322599" cy="1849843"/>
            </a:xfrm>
            <a:prstGeom prst="roundRect">
              <a:avLst>
                <a:gd name="adj" fmla="val 3036"/>
              </a:avLst>
            </a:prstGeom>
            <a:solidFill>
              <a:srgbClr val="FBE9E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2624B"/>
                  </a:solidFill>
                  <a:effectLst/>
                  <a:uLnTx/>
                  <a:uFillTx/>
                  <a:latin typeface="Corporate S"/>
                  <a:ea typeface="+mn-ea"/>
                  <a:cs typeface="+mn-cs"/>
                </a:rPr>
                <a:t>GOOD</a:t>
              </a:r>
              <a:endParaRPr kumimoji="0" lang="en-AE" sz="1100" b="1" i="0" u="none" strike="noStrike" kern="1200" cap="none" spc="0" normalizeH="0" baseline="0" noProof="0" dirty="0">
                <a:ln>
                  <a:noFill/>
                </a:ln>
                <a:solidFill>
                  <a:srgbClr val="F2624B"/>
                </a:solidFill>
                <a:effectLst/>
                <a:uLnTx/>
                <a:uFillTx/>
                <a:latin typeface="Corporate S"/>
                <a:ea typeface="+mn-ea"/>
                <a:cs typeface="+mn-cs"/>
              </a:endParaRP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A3038"/>
                  </a:solidFill>
                  <a:effectLst/>
                  <a:uLnTx/>
                  <a:uFillTx/>
                  <a:latin typeface="Corporate S"/>
                  <a:ea typeface="+mn-ea"/>
                  <a:cs typeface="+mn-cs"/>
                </a:rPr>
                <a:t>Demonstrates structured, ongoing practices with credible supporting evidence, clear improvements achieved during the year</a:t>
              </a:r>
              <a:endParaRPr kumimoji="0" lang="en-AE" sz="900" b="0" i="0" u="none" strike="noStrike" kern="1200" cap="none" spc="0" normalizeH="0" baseline="0" noProof="0" dirty="0">
                <a:ln>
                  <a:noFill/>
                </a:ln>
                <a:solidFill>
                  <a:srgbClr val="2A3038"/>
                </a:solidFill>
                <a:effectLst/>
                <a:uLnTx/>
                <a:uFillTx/>
                <a:latin typeface="Corporate S"/>
                <a:ea typeface="+mn-ea"/>
                <a:cs typeface="+mn-cs"/>
              </a:endParaRPr>
            </a:p>
          </p:txBody>
        </p:sp>
        <p:sp>
          <p:nvSpPr>
            <p:cNvPr id="39" name="Rectangle: Rounded Corners 38">
              <a:extLst>
                <a:ext uri="{FF2B5EF4-FFF2-40B4-BE49-F238E27FC236}">
                  <a16:creationId xmlns:a16="http://schemas.microsoft.com/office/drawing/2014/main" id="{560AC434-179E-520C-FA0F-A99E95597860}"/>
                </a:ext>
              </a:extLst>
            </p:cNvPr>
            <p:cNvSpPr/>
            <p:nvPr/>
          </p:nvSpPr>
          <p:spPr>
            <a:xfrm>
              <a:off x="7497379" y="1982642"/>
              <a:ext cx="1322599" cy="1849843"/>
            </a:xfrm>
            <a:prstGeom prst="roundRect">
              <a:avLst>
                <a:gd name="adj" fmla="val 3036"/>
              </a:avLst>
            </a:prstGeom>
            <a:solidFill>
              <a:srgbClr val="F6E1E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AE" sz="1100" b="1" i="0" u="none" strike="noStrike" kern="1200" cap="none" spc="0" normalizeH="0" baseline="0" noProof="0">
                  <a:ln>
                    <a:noFill/>
                  </a:ln>
                  <a:solidFill>
                    <a:srgbClr val="C35A74"/>
                  </a:solidFill>
                  <a:effectLst/>
                  <a:uLnTx/>
                  <a:uFillTx/>
                  <a:latin typeface="Corporate S"/>
                  <a:ea typeface="+mn-ea"/>
                  <a:cs typeface="+mn-cs"/>
                </a:rPr>
                <a:t>EXEMPLARY</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900" b="0" i="0" u="none" strike="noStrike" kern="1200" cap="none" spc="0" normalizeH="0" baseline="0" noProof="0">
                  <a:ln>
                    <a:noFill/>
                  </a:ln>
                  <a:solidFill>
                    <a:srgbClr val="2A3038"/>
                  </a:solidFill>
                  <a:effectLst/>
                  <a:uLnTx/>
                  <a:uFillTx/>
                  <a:latin typeface="Corporate S"/>
                  <a:ea typeface="+mn-ea"/>
                  <a:cs typeface="+mn-cs"/>
                </a:rPr>
                <a:t>Sector-leading practices with comprehensive, high-quality evidence; demonstrates transformative results; impact is exceptional and sets a benchmark for others</a:t>
              </a:r>
              <a:endParaRPr kumimoji="0" lang="en-AE" sz="800" b="0" i="0" u="none" strike="noStrike" kern="1200" cap="none" spc="0" normalizeH="0" baseline="0" noProof="0">
                <a:ln>
                  <a:noFill/>
                </a:ln>
                <a:solidFill>
                  <a:srgbClr val="2A3038"/>
                </a:solidFill>
                <a:effectLst/>
                <a:uLnTx/>
                <a:uFillTx/>
                <a:latin typeface="Corporate S"/>
                <a:ea typeface="+mn-ea"/>
                <a:cs typeface="+mn-cs"/>
              </a:endParaRPr>
            </a:p>
          </p:txBody>
        </p:sp>
        <p:sp>
          <p:nvSpPr>
            <p:cNvPr id="42" name="Rectangle: Rounded Corners 41">
              <a:extLst>
                <a:ext uri="{FF2B5EF4-FFF2-40B4-BE49-F238E27FC236}">
                  <a16:creationId xmlns:a16="http://schemas.microsoft.com/office/drawing/2014/main" id="{D249DB42-FE56-AE58-59D1-AF55DB7D1860}"/>
                </a:ext>
              </a:extLst>
            </p:cNvPr>
            <p:cNvSpPr/>
            <p:nvPr/>
          </p:nvSpPr>
          <p:spPr>
            <a:xfrm>
              <a:off x="6010549" y="1982642"/>
              <a:ext cx="1322599" cy="1849843"/>
            </a:xfrm>
            <a:prstGeom prst="roundRect">
              <a:avLst>
                <a:gd name="adj" fmla="val 3036"/>
              </a:avLst>
            </a:prstGeom>
            <a:solidFill>
              <a:srgbClr val="FBE9E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AE" sz="1100" b="1" i="0" u="none" strike="noStrike" kern="1200" cap="none" spc="0" normalizeH="0" baseline="0" noProof="0">
                  <a:ln>
                    <a:noFill/>
                  </a:ln>
                  <a:solidFill>
                    <a:srgbClr val="F2624B"/>
                  </a:solidFill>
                  <a:effectLst/>
                  <a:uLnTx/>
                  <a:uFillTx/>
                  <a:latin typeface="Corporate S"/>
                  <a:ea typeface="+mn-ea"/>
                  <a:cs typeface="+mn-cs"/>
                </a:rPr>
                <a:t>ADVANCED</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a:ln>
                    <a:noFill/>
                  </a:ln>
                  <a:solidFill>
                    <a:srgbClr val="2A3038"/>
                  </a:solidFill>
                  <a:effectLst/>
                  <a:uLnTx/>
                  <a:uFillTx/>
                  <a:latin typeface="Corporate S"/>
                  <a:ea typeface="+mn-ea"/>
                  <a:cs typeface="+mn-cs"/>
                </a:rPr>
                <a:t>Strong, well-documented practices delivering significant improvements; evidence shows proactive planning, monitoring, and innovation</a:t>
              </a:r>
              <a:endParaRPr kumimoji="0" lang="en-AE" sz="900" b="0" i="0" u="none" strike="noStrike" kern="1200" cap="none" spc="0" normalizeH="0" baseline="0" noProof="0">
                <a:ln>
                  <a:noFill/>
                </a:ln>
                <a:solidFill>
                  <a:srgbClr val="2A3038"/>
                </a:solidFill>
                <a:effectLst/>
                <a:uLnTx/>
                <a:uFillTx/>
                <a:latin typeface="Corporate S"/>
                <a:ea typeface="+mn-ea"/>
                <a:cs typeface="+mn-cs"/>
              </a:endParaRPr>
            </a:p>
          </p:txBody>
        </p:sp>
      </p:grpSp>
      <p:sp>
        <p:nvSpPr>
          <p:cNvPr id="129" name="Rectangle: Rounded Corners 128">
            <a:extLst>
              <a:ext uri="{FF2B5EF4-FFF2-40B4-BE49-F238E27FC236}">
                <a16:creationId xmlns:a16="http://schemas.microsoft.com/office/drawing/2014/main" id="{D3DE883D-8C98-7003-E4CC-06ABC4ADED8B}"/>
              </a:ext>
            </a:extLst>
          </p:cNvPr>
          <p:cNvSpPr/>
          <p:nvPr/>
        </p:nvSpPr>
        <p:spPr>
          <a:xfrm>
            <a:off x="1483362" y="1752675"/>
            <a:ext cx="1048015" cy="2030333"/>
          </a:xfrm>
          <a:prstGeom prst="roundRect">
            <a:avLst>
              <a:gd name="adj" fmla="val 303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ts val="13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ts val="13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ts val="13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orporate S"/>
                <a:ea typeface="+mn-ea"/>
                <a:cs typeface="+mn-cs"/>
              </a:rPr>
              <a:t>Question-specific definitions provided to </a:t>
            </a:r>
            <a:r>
              <a:rPr kumimoji="0" lang="en-US" sz="900" b="1" i="0" u="none" strike="noStrike" kern="1200" cap="none" spc="0" normalizeH="0" baseline="0" noProof="0" dirty="0">
                <a:ln>
                  <a:noFill/>
                </a:ln>
                <a:solidFill>
                  <a:prstClr val="black"/>
                </a:solidFill>
                <a:effectLst/>
                <a:uLnTx/>
                <a:uFillTx/>
                <a:latin typeface="Corporate S"/>
                <a:ea typeface="+mn-ea"/>
                <a:cs typeface="+mn-cs"/>
              </a:rPr>
              <a:t>evaluators and jurors</a:t>
            </a:r>
            <a:endParaRPr kumimoji="0" lang="en-AE" sz="900" b="1" i="0" u="none" strike="noStrike" kern="1200" cap="none" spc="0" normalizeH="0" baseline="0" noProof="0" dirty="0">
              <a:ln>
                <a:noFill/>
              </a:ln>
              <a:solidFill>
                <a:prstClr val="black"/>
              </a:solidFill>
              <a:effectLst/>
              <a:uLnTx/>
              <a:uFillTx/>
              <a:latin typeface="Corporate S"/>
              <a:ea typeface="+mn-ea"/>
              <a:cs typeface="+mn-cs"/>
            </a:endParaRPr>
          </a:p>
        </p:txBody>
      </p:sp>
      <p:sp>
        <p:nvSpPr>
          <p:cNvPr id="17" name="Rectangle: Rounded Corners 16">
            <a:extLst>
              <a:ext uri="{FF2B5EF4-FFF2-40B4-BE49-F238E27FC236}">
                <a16:creationId xmlns:a16="http://schemas.microsoft.com/office/drawing/2014/main" id="{CD35B291-577A-3F8C-439F-7B665AC59E8F}"/>
              </a:ext>
            </a:extLst>
          </p:cNvPr>
          <p:cNvSpPr/>
          <p:nvPr/>
        </p:nvSpPr>
        <p:spPr>
          <a:xfrm>
            <a:off x="3000374" y="3837399"/>
            <a:ext cx="8820112" cy="276115"/>
          </a:xfrm>
          <a:prstGeom prst="roundRect">
            <a:avLst>
              <a:gd name="adj" fmla="val 8060"/>
            </a:avLst>
          </a:prstGeom>
          <a:solidFill>
            <a:srgbClr val="0849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orporate S"/>
                <a:ea typeface="+mn-ea"/>
                <a:cs typeface="+mn-cs"/>
              </a:rPr>
              <a:t>Frontliner Awards - Scoring Form</a:t>
            </a:r>
            <a:endParaRPr kumimoji="0" lang="en-AE" sz="1400" b="0" i="0" u="none" strike="noStrike" kern="1200" cap="none" spc="0" normalizeH="0" baseline="0" noProof="0">
              <a:ln>
                <a:noFill/>
              </a:ln>
              <a:solidFill>
                <a:prstClr val="white"/>
              </a:solidFill>
              <a:effectLst/>
              <a:uLnTx/>
              <a:uFillTx/>
              <a:latin typeface="Corporate S"/>
              <a:ea typeface="+mn-ea"/>
              <a:cs typeface="+mn-cs"/>
            </a:endParaRPr>
          </a:p>
        </p:txBody>
      </p:sp>
      <p:sp>
        <p:nvSpPr>
          <p:cNvPr id="18" name="Rectangle: Rounded Corners 17">
            <a:extLst>
              <a:ext uri="{FF2B5EF4-FFF2-40B4-BE49-F238E27FC236}">
                <a16:creationId xmlns:a16="http://schemas.microsoft.com/office/drawing/2014/main" id="{09F20B04-9776-55A5-CCBB-E26643A29165}"/>
              </a:ext>
            </a:extLst>
          </p:cNvPr>
          <p:cNvSpPr/>
          <p:nvPr/>
        </p:nvSpPr>
        <p:spPr>
          <a:xfrm>
            <a:off x="371476" y="4127428"/>
            <a:ext cx="1048015" cy="2030333"/>
          </a:xfrm>
          <a:prstGeom prst="roundRect">
            <a:avLst>
              <a:gd name="adj" fmla="val 3036"/>
            </a:avLst>
          </a:prstGeom>
          <a:solidFill>
            <a:srgbClr val="08494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orporate S"/>
                <a:ea typeface="+mn-ea"/>
                <a:cs typeface="+mn-cs"/>
              </a:rPr>
              <a:t>Scoring Scale</a:t>
            </a:r>
            <a:endParaRPr kumimoji="0" lang="en-AE" sz="1600" b="0" i="0" u="none" strike="noStrike" kern="1200" cap="none" spc="0" normalizeH="0" baseline="0" noProof="0" dirty="0">
              <a:ln>
                <a:noFill/>
              </a:ln>
              <a:solidFill>
                <a:prstClr val="white"/>
              </a:solidFill>
              <a:effectLst/>
              <a:uLnTx/>
              <a:uFillTx/>
              <a:latin typeface="Corporate S"/>
              <a:ea typeface="+mn-ea"/>
              <a:cs typeface="+mn-cs"/>
            </a:endParaRPr>
          </a:p>
        </p:txBody>
      </p:sp>
      <p:grpSp>
        <p:nvGrpSpPr>
          <p:cNvPr id="19" name="Group 18">
            <a:extLst>
              <a:ext uri="{FF2B5EF4-FFF2-40B4-BE49-F238E27FC236}">
                <a16:creationId xmlns:a16="http://schemas.microsoft.com/office/drawing/2014/main" id="{80B345CA-06F0-9124-273A-1C5127F4876F}"/>
              </a:ext>
            </a:extLst>
          </p:cNvPr>
          <p:cNvGrpSpPr/>
          <p:nvPr/>
        </p:nvGrpSpPr>
        <p:grpSpPr>
          <a:xfrm>
            <a:off x="3000375" y="4299341"/>
            <a:ext cx="8786343" cy="1769739"/>
            <a:chOff x="1550061" y="1982642"/>
            <a:chExt cx="7269917" cy="1849843"/>
          </a:xfrm>
        </p:grpSpPr>
        <p:sp>
          <p:nvSpPr>
            <p:cNvPr id="20" name="Rectangle: Rounded Corners 19">
              <a:extLst>
                <a:ext uri="{FF2B5EF4-FFF2-40B4-BE49-F238E27FC236}">
                  <a16:creationId xmlns:a16="http://schemas.microsoft.com/office/drawing/2014/main" id="{23E830B7-E676-019B-C039-8CE75BC391C0}"/>
                </a:ext>
              </a:extLst>
            </p:cNvPr>
            <p:cNvSpPr/>
            <p:nvPr/>
          </p:nvSpPr>
          <p:spPr>
            <a:xfrm>
              <a:off x="1550061" y="1982642"/>
              <a:ext cx="1322599" cy="1849843"/>
            </a:xfrm>
            <a:prstGeom prst="roundRect">
              <a:avLst>
                <a:gd name="adj" fmla="val 3036"/>
              </a:avLst>
            </a:prstGeom>
            <a:solidFill>
              <a:srgbClr val="E9F4F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100" b="1" i="0" u="none" strike="noStrike" kern="1200" cap="none" spc="0" normalizeH="0" baseline="0" noProof="0">
                  <a:ln>
                    <a:noFill/>
                  </a:ln>
                  <a:solidFill>
                    <a:srgbClr val="2AB0B3"/>
                  </a:solidFill>
                  <a:effectLst/>
                  <a:uLnTx/>
                  <a:uFillTx/>
                  <a:latin typeface="Corporate S"/>
                  <a:ea typeface="+mn-ea"/>
                  <a:cs typeface="+mn-cs"/>
                </a:rPr>
                <a:t>POOR</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a:ln>
                    <a:noFill/>
                  </a:ln>
                  <a:solidFill>
                    <a:srgbClr val="2A3038"/>
                  </a:solidFill>
                  <a:effectLst/>
                  <a:uLnTx/>
                  <a:uFillTx/>
                  <a:latin typeface="Corporate S"/>
                  <a:ea typeface="+mn-ea"/>
                  <a:cs typeface="+mn-cs"/>
                </a:rPr>
                <a:t>No specific examples or evidence; only claims or isolated incidents with no demonstrated impact or consistency</a:t>
              </a:r>
              <a:endParaRPr kumimoji="0" lang="en-US" sz="1100" b="1" i="0" u="none" strike="noStrike" kern="1200" cap="none" spc="0" normalizeH="0" baseline="0" noProof="0">
                <a:ln>
                  <a:noFill/>
                </a:ln>
                <a:solidFill>
                  <a:srgbClr val="2A3038"/>
                </a:solidFill>
                <a:effectLst/>
                <a:uLnTx/>
                <a:uFillTx/>
                <a:latin typeface="Corporate S"/>
                <a:ea typeface="+mn-ea"/>
                <a:cs typeface="+mn-cs"/>
              </a:endParaRPr>
            </a:p>
          </p:txBody>
        </p:sp>
        <p:sp>
          <p:nvSpPr>
            <p:cNvPr id="21" name="Rectangle: Rounded Corners 20">
              <a:extLst>
                <a:ext uri="{FF2B5EF4-FFF2-40B4-BE49-F238E27FC236}">
                  <a16:creationId xmlns:a16="http://schemas.microsoft.com/office/drawing/2014/main" id="{1552D94E-997F-F087-BB55-904AD205E99B}"/>
                </a:ext>
              </a:extLst>
            </p:cNvPr>
            <p:cNvSpPr/>
            <p:nvPr/>
          </p:nvSpPr>
          <p:spPr>
            <a:xfrm>
              <a:off x="3037665" y="1982642"/>
              <a:ext cx="1322599" cy="1849843"/>
            </a:xfrm>
            <a:prstGeom prst="roundRect">
              <a:avLst>
                <a:gd name="adj" fmla="val 3036"/>
              </a:avLst>
            </a:prstGeom>
            <a:solidFill>
              <a:srgbClr val="E9F4F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100" b="1" i="0" u="none" strike="noStrike" kern="1200" cap="none" spc="0" normalizeH="0" baseline="0" noProof="0">
                  <a:ln>
                    <a:noFill/>
                  </a:ln>
                  <a:solidFill>
                    <a:srgbClr val="2AB0B3"/>
                  </a:solidFill>
                  <a:effectLst/>
                  <a:uLnTx/>
                  <a:uFillTx/>
                  <a:latin typeface="Corporate S"/>
                  <a:ea typeface="+mn-ea"/>
                  <a:cs typeface="+mn-cs"/>
                </a:rPr>
                <a:t>BASIC</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a:ln>
                    <a:noFill/>
                  </a:ln>
                  <a:solidFill>
                    <a:srgbClr val="2A3038"/>
                  </a:solidFill>
                  <a:effectLst/>
                  <a:uLnTx/>
                  <a:uFillTx/>
                  <a:latin typeface="Corporate S"/>
                  <a:ea typeface="+mn-ea"/>
                  <a:cs typeface="+mn-cs"/>
                </a:rPr>
                <a:t>Competent performance with routine examples; may include indirect evidence but does not demonstrate a sustained standard</a:t>
              </a:r>
              <a:endParaRPr kumimoji="0" lang="en-AE" sz="1000" b="0" i="0" u="none" strike="noStrike" kern="1200" cap="none" spc="0" normalizeH="0" baseline="0" noProof="0">
                <a:ln>
                  <a:noFill/>
                </a:ln>
                <a:solidFill>
                  <a:srgbClr val="2A3038"/>
                </a:solidFill>
                <a:effectLst/>
                <a:uLnTx/>
                <a:uFillTx/>
                <a:latin typeface="Corporate S"/>
                <a:ea typeface="+mn-ea"/>
                <a:cs typeface="+mn-cs"/>
              </a:endParaRPr>
            </a:p>
          </p:txBody>
        </p:sp>
        <p:sp>
          <p:nvSpPr>
            <p:cNvPr id="22" name="Rectangle: Rounded Corners 21">
              <a:extLst>
                <a:ext uri="{FF2B5EF4-FFF2-40B4-BE49-F238E27FC236}">
                  <a16:creationId xmlns:a16="http://schemas.microsoft.com/office/drawing/2014/main" id="{57920CD4-017D-D535-3AAE-40627DD38BEC}"/>
                </a:ext>
              </a:extLst>
            </p:cNvPr>
            <p:cNvSpPr/>
            <p:nvPr/>
          </p:nvSpPr>
          <p:spPr>
            <a:xfrm>
              <a:off x="4523720" y="1982642"/>
              <a:ext cx="1322599" cy="1849843"/>
            </a:xfrm>
            <a:prstGeom prst="roundRect">
              <a:avLst>
                <a:gd name="adj" fmla="val 3036"/>
              </a:avLst>
            </a:prstGeom>
            <a:solidFill>
              <a:srgbClr val="FBF2E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AB74A"/>
                  </a:solidFill>
                  <a:effectLst/>
                  <a:uLnTx/>
                  <a:uFillTx/>
                  <a:latin typeface="Corporate S"/>
                  <a:ea typeface="+mn-ea"/>
                  <a:cs typeface="+mn-cs"/>
                </a:rPr>
                <a:t>GOOD</a:t>
              </a:r>
              <a:endParaRPr kumimoji="0" lang="en-AE" sz="1100" b="1" i="0" u="none" strike="noStrike" kern="1200" cap="none" spc="0" normalizeH="0" baseline="0" noProof="0" dirty="0">
                <a:ln>
                  <a:noFill/>
                </a:ln>
                <a:solidFill>
                  <a:srgbClr val="FAB74A"/>
                </a:solidFill>
                <a:effectLst/>
                <a:uLnTx/>
                <a:uFillTx/>
                <a:latin typeface="Corporate S"/>
                <a:ea typeface="+mn-ea"/>
                <a:cs typeface="+mn-cs"/>
              </a:endParaRP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A3038"/>
                  </a:solidFill>
                  <a:effectLst/>
                  <a:uLnTx/>
                  <a:uFillTx/>
                  <a:latin typeface="Corporate S"/>
                  <a:ea typeface="+mn-ea"/>
                  <a:cs typeface="+mn-cs"/>
                </a:rPr>
                <a:t>Actively goes beyond routine with clear instances of impact; demonstrates warmth, proactive care, or initiative supported by evidence</a:t>
              </a:r>
              <a:endParaRPr kumimoji="0" lang="en-AE" sz="1000" b="0" i="0" u="none" strike="noStrike" kern="1200" cap="none" spc="0" normalizeH="0" baseline="0" noProof="0" dirty="0">
                <a:ln>
                  <a:noFill/>
                </a:ln>
                <a:solidFill>
                  <a:srgbClr val="2A3038"/>
                </a:solidFill>
                <a:effectLst/>
                <a:uLnTx/>
                <a:uFillTx/>
                <a:latin typeface="Corporate S"/>
                <a:ea typeface="+mn-ea"/>
                <a:cs typeface="+mn-cs"/>
              </a:endParaRPr>
            </a:p>
          </p:txBody>
        </p:sp>
        <p:sp>
          <p:nvSpPr>
            <p:cNvPr id="23" name="Rectangle: Rounded Corners 22">
              <a:extLst>
                <a:ext uri="{FF2B5EF4-FFF2-40B4-BE49-F238E27FC236}">
                  <a16:creationId xmlns:a16="http://schemas.microsoft.com/office/drawing/2014/main" id="{E77CEA3C-8460-283F-8EE5-31619CAF6585}"/>
                </a:ext>
              </a:extLst>
            </p:cNvPr>
            <p:cNvSpPr/>
            <p:nvPr/>
          </p:nvSpPr>
          <p:spPr>
            <a:xfrm>
              <a:off x="7497379" y="1982642"/>
              <a:ext cx="1322599" cy="1849843"/>
            </a:xfrm>
            <a:prstGeom prst="roundRect">
              <a:avLst>
                <a:gd name="adj" fmla="val 3036"/>
              </a:avLst>
            </a:prstGeom>
            <a:solidFill>
              <a:srgbClr val="ECF1F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AE" sz="1100" b="1" i="0" u="none" strike="noStrike" kern="1200" cap="none" spc="0" normalizeH="0" baseline="0" noProof="0" dirty="0">
                  <a:ln>
                    <a:noFill/>
                  </a:ln>
                  <a:solidFill>
                    <a:srgbClr val="2AB0B3"/>
                  </a:solidFill>
                  <a:effectLst/>
                  <a:uLnTx/>
                  <a:uFillTx/>
                  <a:latin typeface="Corporate S"/>
                  <a:ea typeface="+mn-ea"/>
                  <a:cs typeface="+mn-cs"/>
                </a:rPr>
                <a:t>EXEMPLARY</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AE" sz="1000" b="0" i="0" u="none" strike="noStrike" kern="1200" cap="none" spc="0" normalizeH="0" baseline="0" noProof="0" dirty="0">
                  <a:ln>
                    <a:noFill/>
                  </a:ln>
                  <a:solidFill>
                    <a:srgbClr val="2A3038"/>
                  </a:solidFill>
                  <a:effectLst/>
                  <a:uLnTx/>
                  <a:uFillTx/>
                  <a:latin typeface="Corporate S"/>
                  <a:ea typeface="+mn-ea"/>
                  <a:cs typeface="+mn-cs"/>
                </a:rPr>
                <a:t>Exceptional sustained pattern across full year displaying an above‑norm performance that redefines the role and sets new standards</a:t>
              </a:r>
            </a:p>
          </p:txBody>
        </p:sp>
        <p:sp>
          <p:nvSpPr>
            <p:cNvPr id="24" name="Rectangle: Rounded Corners 23">
              <a:extLst>
                <a:ext uri="{FF2B5EF4-FFF2-40B4-BE49-F238E27FC236}">
                  <a16:creationId xmlns:a16="http://schemas.microsoft.com/office/drawing/2014/main" id="{4CCB51BA-678C-EC9D-C0BE-68E3EEA8CF30}"/>
                </a:ext>
              </a:extLst>
            </p:cNvPr>
            <p:cNvSpPr/>
            <p:nvPr/>
          </p:nvSpPr>
          <p:spPr>
            <a:xfrm>
              <a:off x="6010549" y="1982642"/>
              <a:ext cx="1322599" cy="1849843"/>
            </a:xfrm>
            <a:prstGeom prst="roundRect">
              <a:avLst>
                <a:gd name="adj" fmla="val 3036"/>
              </a:avLst>
            </a:prstGeom>
            <a:solidFill>
              <a:srgbClr val="FBF2E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8640" rIns="0"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en-AE" sz="1100" b="1" i="0" u="none" strike="noStrike" kern="1200" cap="none" spc="0" normalizeH="0" baseline="0" noProof="0" dirty="0">
                  <a:ln>
                    <a:noFill/>
                  </a:ln>
                  <a:solidFill>
                    <a:srgbClr val="FAB74A"/>
                  </a:solidFill>
                  <a:effectLst/>
                  <a:uLnTx/>
                  <a:uFillTx/>
                  <a:latin typeface="Corporate S"/>
                  <a:ea typeface="+mn-ea"/>
                  <a:cs typeface="+mn-cs"/>
                </a:rPr>
                <a:t>ADVANCED</a:t>
              </a: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A3038"/>
                  </a:solidFill>
                  <a:effectLst/>
                  <a:uLnTx/>
                  <a:uFillTx/>
                  <a:latin typeface="Corporate S"/>
                  <a:ea typeface="+mn-ea"/>
                  <a:cs typeface="+mn-cs"/>
                </a:rPr>
                <a:t>Multiple examples from varied sources; evidence of consistent performance throughout most of the 12-month period, including under pressure</a:t>
              </a:r>
              <a:endParaRPr kumimoji="0" lang="en-AE" sz="1000" b="0" i="0" u="none" strike="noStrike" kern="1200" cap="none" spc="0" normalizeH="0" baseline="0" noProof="0" dirty="0">
                <a:ln>
                  <a:noFill/>
                </a:ln>
                <a:solidFill>
                  <a:srgbClr val="2A3038"/>
                </a:solidFill>
                <a:effectLst/>
                <a:uLnTx/>
                <a:uFillTx/>
                <a:latin typeface="Corporate S"/>
                <a:ea typeface="+mn-ea"/>
                <a:cs typeface="+mn-cs"/>
              </a:endParaRPr>
            </a:p>
          </p:txBody>
        </p:sp>
      </p:grpSp>
      <p:sp>
        <p:nvSpPr>
          <p:cNvPr id="32" name="Rectangle: Rounded Corners 31">
            <a:extLst>
              <a:ext uri="{FF2B5EF4-FFF2-40B4-BE49-F238E27FC236}">
                <a16:creationId xmlns:a16="http://schemas.microsoft.com/office/drawing/2014/main" id="{6ADCF4C7-CFB5-04E3-C421-82AF2503913E}"/>
              </a:ext>
            </a:extLst>
          </p:cNvPr>
          <p:cNvSpPr/>
          <p:nvPr/>
        </p:nvSpPr>
        <p:spPr>
          <a:xfrm>
            <a:off x="1483362" y="4127427"/>
            <a:ext cx="1048015" cy="2030333"/>
          </a:xfrm>
          <a:prstGeom prst="roundRect">
            <a:avLst>
              <a:gd name="adj" fmla="val 303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ts val="13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Question-specific definitions provided to </a:t>
            </a:r>
            <a:r>
              <a:rPr kumimoji="0" lang="en-US" sz="900" b="1" i="0" u="none" strike="noStrike" kern="1200" cap="none" spc="0" normalizeH="0" baseline="0" noProof="0">
                <a:ln>
                  <a:noFill/>
                </a:ln>
                <a:solidFill>
                  <a:prstClr val="black"/>
                </a:solidFill>
                <a:effectLst/>
                <a:uLnTx/>
                <a:uFillTx/>
                <a:latin typeface="Corporate S"/>
                <a:ea typeface="+mn-ea"/>
                <a:cs typeface="+mn-cs"/>
              </a:rPr>
              <a:t>evaluators and jurors</a:t>
            </a:r>
            <a:endParaRPr kumimoji="0" lang="en-AE" sz="900" b="1" i="0" u="none" strike="noStrike" kern="1200" cap="none" spc="0" normalizeH="0" baseline="0" noProof="0">
              <a:ln>
                <a:noFill/>
              </a:ln>
              <a:solidFill>
                <a:prstClr val="black"/>
              </a:solidFill>
              <a:effectLst/>
              <a:uLnTx/>
              <a:uFillTx/>
              <a:latin typeface="Corporate S"/>
              <a:ea typeface="+mn-ea"/>
              <a:cs typeface="+mn-cs"/>
            </a:endParaRPr>
          </a:p>
        </p:txBody>
      </p:sp>
      <p:grpSp>
        <p:nvGrpSpPr>
          <p:cNvPr id="40" name="Group 39">
            <a:extLst>
              <a:ext uri="{FF2B5EF4-FFF2-40B4-BE49-F238E27FC236}">
                <a16:creationId xmlns:a16="http://schemas.microsoft.com/office/drawing/2014/main" id="{355D7CBF-40E3-394C-2F91-CAB7B8D58491}"/>
              </a:ext>
            </a:extLst>
          </p:cNvPr>
          <p:cNvGrpSpPr/>
          <p:nvPr/>
        </p:nvGrpSpPr>
        <p:grpSpPr>
          <a:xfrm>
            <a:off x="2595246" y="4314998"/>
            <a:ext cx="327479" cy="1754081"/>
            <a:chOff x="2595246" y="4158604"/>
            <a:chExt cx="327479" cy="1335919"/>
          </a:xfrm>
          <a:solidFill>
            <a:srgbClr val="F3ECE2"/>
          </a:solidFill>
        </p:grpSpPr>
        <p:sp>
          <p:nvSpPr>
            <p:cNvPr id="34" name="Rectangle: Rounded Corners 33">
              <a:extLst>
                <a:ext uri="{FF2B5EF4-FFF2-40B4-BE49-F238E27FC236}">
                  <a16:creationId xmlns:a16="http://schemas.microsoft.com/office/drawing/2014/main" id="{B28C3D4E-E8ED-38E6-E31B-AE2D3A806783}"/>
                </a:ext>
              </a:extLst>
            </p:cNvPr>
            <p:cNvSpPr/>
            <p:nvPr/>
          </p:nvSpPr>
          <p:spPr>
            <a:xfrm>
              <a:off x="2595246" y="4158604"/>
              <a:ext cx="327479" cy="367509"/>
            </a:xfrm>
            <a:prstGeom prst="roundRect">
              <a:avLst>
                <a:gd name="adj" fmla="val 2529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30711"/>
                  </a:solidFill>
                  <a:effectLst/>
                  <a:uLnTx/>
                  <a:uFillTx/>
                  <a:latin typeface="Corporate S"/>
                  <a:ea typeface="+mn-ea"/>
                  <a:cs typeface="+mn-cs"/>
                </a:rPr>
                <a:t>Q1</a:t>
              </a:r>
              <a:endParaRPr kumimoji="0" lang="en-AE" sz="800" b="0" i="0" u="none" strike="noStrike" kern="1200" cap="none" spc="0" normalizeH="0" baseline="0" noProof="0">
                <a:ln>
                  <a:noFill/>
                </a:ln>
                <a:solidFill>
                  <a:srgbClr val="030711"/>
                </a:solidFill>
                <a:effectLst/>
                <a:uLnTx/>
                <a:uFillTx/>
                <a:latin typeface="Corporate S"/>
                <a:ea typeface="+mn-ea"/>
                <a:cs typeface="+mn-cs"/>
              </a:endParaRPr>
            </a:p>
          </p:txBody>
        </p:sp>
        <p:sp>
          <p:nvSpPr>
            <p:cNvPr id="35" name="Rectangle: Rounded Corners 34">
              <a:extLst>
                <a:ext uri="{FF2B5EF4-FFF2-40B4-BE49-F238E27FC236}">
                  <a16:creationId xmlns:a16="http://schemas.microsoft.com/office/drawing/2014/main" id="{50AA9C89-FB24-DDA6-3996-3C704885815F}"/>
                </a:ext>
              </a:extLst>
            </p:cNvPr>
            <p:cNvSpPr/>
            <p:nvPr/>
          </p:nvSpPr>
          <p:spPr>
            <a:xfrm>
              <a:off x="2595246" y="4642809"/>
              <a:ext cx="327479" cy="367509"/>
            </a:xfrm>
            <a:prstGeom prst="roundRect">
              <a:avLst>
                <a:gd name="adj" fmla="val 2124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30711"/>
                  </a:solidFill>
                  <a:effectLst/>
                  <a:uLnTx/>
                  <a:uFillTx/>
                  <a:latin typeface="Corporate S"/>
                  <a:ea typeface="+mn-ea"/>
                  <a:cs typeface="+mn-cs"/>
                </a:rPr>
                <a:t>Q2</a:t>
              </a:r>
              <a:endParaRPr kumimoji="0" lang="en-AE" sz="800" b="0" i="0" u="none" strike="noStrike" kern="1200" cap="none" spc="0" normalizeH="0" baseline="0" noProof="0">
                <a:ln>
                  <a:noFill/>
                </a:ln>
                <a:solidFill>
                  <a:srgbClr val="030711"/>
                </a:solidFill>
                <a:effectLst/>
                <a:uLnTx/>
                <a:uFillTx/>
                <a:latin typeface="Corporate S"/>
                <a:ea typeface="+mn-ea"/>
                <a:cs typeface="+mn-cs"/>
              </a:endParaRPr>
            </a:p>
          </p:txBody>
        </p:sp>
        <p:sp>
          <p:nvSpPr>
            <p:cNvPr id="37" name="Rectangle: Rounded Corners 36">
              <a:extLst>
                <a:ext uri="{FF2B5EF4-FFF2-40B4-BE49-F238E27FC236}">
                  <a16:creationId xmlns:a16="http://schemas.microsoft.com/office/drawing/2014/main" id="{FE97641F-C9E3-6BDD-D8F2-81ED8922748B}"/>
                </a:ext>
              </a:extLst>
            </p:cNvPr>
            <p:cNvSpPr/>
            <p:nvPr/>
          </p:nvSpPr>
          <p:spPr>
            <a:xfrm>
              <a:off x="2595246" y="5127014"/>
              <a:ext cx="327479" cy="367509"/>
            </a:xfrm>
            <a:prstGeom prst="roundRect">
              <a:avLst>
                <a:gd name="adj" fmla="val 2124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30711"/>
                  </a:solidFill>
                  <a:effectLst/>
                  <a:uLnTx/>
                  <a:uFillTx/>
                  <a:latin typeface="Corporate S"/>
                  <a:ea typeface="+mn-ea"/>
                  <a:cs typeface="+mn-cs"/>
                </a:rPr>
                <a:t>Q3</a:t>
              </a:r>
              <a:endParaRPr kumimoji="0" lang="en-AE" sz="800" b="0" i="0" u="none" strike="noStrike" kern="1200" cap="none" spc="0" normalizeH="0" baseline="0" noProof="0">
                <a:ln>
                  <a:noFill/>
                </a:ln>
                <a:solidFill>
                  <a:srgbClr val="030711"/>
                </a:solidFill>
                <a:effectLst/>
                <a:uLnTx/>
                <a:uFillTx/>
                <a:latin typeface="Corporate S"/>
                <a:ea typeface="+mn-ea"/>
                <a:cs typeface="+mn-cs"/>
              </a:endParaRPr>
            </a:p>
          </p:txBody>
        </p:sp>
      </p:grpSp>
      <p:grpSp>
        <p:nvGrpSpPr>
          <p:cNvPr id="43" name="Group 42">
            <a:extLst>
              <a:ext uri="{FF2B5EF4-FFF2-40B4-BE49-F238E27FC236}">
                <a16:creationId xmlns:a16="http://schemas.microsoft.com/office/drawing/2014/main" id="{43FFABE3-71F6-437D-6116-06E314BBC555}"/>
              </a:ext>
            </a:extLst>
          </p:cNvPr>
          <p:cNvGrpSpPr/>
          <p:nvPr/>
        </p:nvGrpSpPr>
        <p:grpSpPr>
          <a:xfrm>
            <a:off x="2595244" y="1939644"/>
            <a:ext cx="327481" cy="1740771"/>
            <a:chOff x="2595244" y="1783852"/>
            <a:chExt cx="327481" cy="1819564"/>
          </a:xfrm>
        </p:grpSpPr>
        <p:sp>
          <p:nvSpPr>
            <p:cNvPr id="5" name="Rectangle: Rounded Corners 4">
              <a:extLst>
                <a:ext uri="{FF2B5EF4-FFF2-40B4-BE49-F238E27FC236}">
                  <a16:creationId xmlns:a16="http://schemas.microsoft.com/office/drawing/2014/main" id="{06FACF4D-1C5E-D408-4D62-3ABD403430B3}"/>
                </a:ext>
              </a:extLst>
            </p:cNvPr>
            <p:cNvSpPr/>
            <p:nvPr/>
          </p:nvSpPr>
          <p:spPr>
            <a:xfrm>
              <a:off x="2595246" y="1783852"/>
              <a:ext cx="327479" cy="367509"/>
            </a:xfrm>
            <a:prstGeom prst="roundRect">
              <a:avLst>
                <a:gd name="adj" fmla="val 27151"/>
              </a:avLst>
            </a:prstGeom>
            <a:solidFill>
              <a:srgbClr val="F3ECE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30711"/>
                  </a:solidFill>
                  <a:effectLst/>
                  <a:uLnTx/>
                  <a:uFillTx/>
                  <a:latin typeface="Corporate S"/>
                  <a:ea typeface="+mn-ea"/>
                  <a:cs typeface="+mn-cs"/>
                </a:rPr>
                <a:t>Q1</a:t>
              </a:r>
              <a:endParaRPr kumimoji="0" lang="en-AE" sz="800" b="0" i="0" u="none" strike="noStrike" kern="1200" cap="none" spc="0" normalizeH="0" baseline="0" noProof="0">
                <a:ln>
                  <a:noFill/>
                </a:ln>
                <a:solidFill>
                  <a:srgbClr val="030711"/>
                </a:solidFill>
                <a:effectLst/>
                <a:uLnTx/>
                <a:uFillTx/>
                <a:latin typeface="Corporate S"/>
                <a:ea typeface="+mn-ea"/>
                <a:cs typeface="+mn-cs"/>
              </a:endParaRPr>
            </a:p>
          </p:txBody>
        </p:sp>
        <p:sp>
          <p:nvSpPr>
            <p:cNvPr id="13" name="Rectangle: Rounded Corners 12">
              <a:extLst>
                <a:ext uri="{FF2B5EF4-FFF2-40B4-BE49-F238E27FC236}">
                  <a16:creationId xmlns:a16="http://schemas.microsoft.com/office/drawing/2014/main" id="{296D0262-D51F-432E-6769-24CC2B4D6DBD}"/>
                </a:ext>
              </a:extLst>
            </p:cNvPr>
            <p:cNvSpPr/>
            <p:nvPr/>
          </p:nvSpPr>
          <p:spPr>
            <a:xfrm>
              <a:off x="2595245" y="2268057"/>
              <a:ext cx="327479" cy="367509"/>
            </a:xfrm>
            <a:prstGeom prst="roundRect">
              <a:avLst>
                <a:gd name="adj" fmla="val 27151"/>
              </a:avLst>
            </a:prstGeom>
            <a:solidFill>
              <a:srgbClr val="F3ECE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30711"/>
                  </a:solidFill>
                  <a:effectLst/>
                  <a:uLnTx/>
                  <a:uFillTx/>
                  <a:latin typeface="Corporate S"/>
                  <a:ea typeface="+mn-ea"/>
                  <a:cs typeface="+mn-cs"/>
                </a:rPr>
                <a:t>Q2</a:t>
              </a:r>
              <a:endParaRPr kumimoji="0" lang="en-AE" sz="800" b="0" i="0" u="none" strike="noStrike" kern="1200" cap="none" spc="0" normalizeH="0" baseline="0" noProof="0">
                <a:ln>
                  <a:noFill/>
                </a:ln>
                <a:solidFill>
                  <a:srgbClr val="030711"/>
                </a:solidFill>
                <a:effectLst/>
                <a:uLnTx/>
                <a:uFillTx/>
                <a:latin typeface="Corporate S"/>
                <a:ea typeface="+mn-ea"/>
                <a:cs typeface="+mn-cs"/>
              </a:endParaRPr>
            </a:p>
          </p:txBody>
        </p:sp>
        <p:sp>
          <p:nvSpPr>
            <p:cNvPr id="25" name="Rectangle: Rounded Corners 24">
              <a:extLst>
                <a:ext uri="{FF2B5EF4-FFF2-40B4-BE49-F238E27FC236}">
                  <a16:creationId xmlns:a16="http://schemas.microsoft.com/office/drawing/2014/main" id="{8C84BFC1-EAC9-7811-15CC-8D93FE38960B}"/>
                </a:ext>
              </a:extLst>
            </p:cNvPr>
            <p:cNvSpPr/>
            <p:nvPr/>
          </p:nvSpPr>
          <p:spPr>
            <a:xfrm>
              <a:off x="2595245" y="2752262"/>
              <a:ext cx="327479" cy="367509"/>
            </a:xfrm>
            <a:prstGeom prst="roundRect">
              <a:avLst>
                <a:gd name="adj" fmla="val 27151"/>
              </a:avLst>
            </a:prstGeom>
            <a:solidFill>
              <a:srgbClr val="F3ECE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30711"/>
                  </a:solidFill>
                  <a:effectLst/>
                  <a:uLnTx/>
                  <a:uFillTx/>
                  <a:latin typeface="Corporate S"/>
                  <a:ea typeface="+mn-ea"/>
                  <a:cs typeface="+mn-cs"/>
                </a:rPr>
                <a:t>Q3</a:t>
              </a:r>
              <a:endParaRPr kumimoji="0" lang="en-AE" sz="800" b="0" i="0" u="none" strike="noStrike" kern="1200" cap="none" spc="0" normalizeH="0" baseline="0" noProof="0">
                <a:ln>
                  <a:noFill/>
                </a:ln>
                <a:solidFill>
                  <a:srgbClr val="030711"/>
                </a:solidFill>
                <a:effectLst/>
                <a:uLnTx/>
                <a:uFillTx/>
                <a:latin typeface="Corporate S"/>
                <a:ea typeface="+mn-ea"/>
                <a:cs typeface="+mn-cs"/>
              </a:endParaRPr>
            </a:p>
          </p:txBody>
        </p:sp>
        <p:sp>
          <p:nvSpPr>
            <p:cNvPr id="38" name="Rectangle: Rounded Corners 37">
              <a:extLst>
                <a:ext uri="{FF2B5EF4-FFF2-40B4-BE49-F238E27FC236}">
                  <a16:creationId xmlns:a16="http://schemas.microsoft.com/office/drawing/2014/main" id="{716E6539-46A4-F5AF-A528-92AEAF4AC7B8}"/>
                </a:ext>
              </a:extLst>
            </p:cNvPr>
            <p:cNvSpPr/>
            <p:nvPr/>
          </p:nvSpPr>
          <p:spPr>
            <a:xfrm>
              <a:off x="2595244" y="3235907"/>
              <a:ext cx="327479" cy="367509"/>
            </a:xfrm>
            <a:prstGeom prst="roundRect">
              <a:avLst>
                <a:gd name="adj" fmla="val 27151"/>
              </a:avLst>
            </a:prstGeom>
            <a:solidFill>
              <a:srgbClr val="F3ECE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30711"/>
                  </a:solidFill>
                  <a:effectLst/>
                  <a:uLnTx/>
                  <a:uFillTx/>
                  <a:latin typeface="Corporate S"/>
                  <a:ea typeface="+mn-ea"/>
                  <a:cs typeface="+mn-cs"/>
                </a:rPr>
                <a:t>Q4</a:t>
              </a:r>
              <a:endParaRPr kumimoji="0" lang="en-AE" sz="800" b="0" i="0" u="none" strike="noStrike" kern="1200" cap="none" spc="0" normalizeH="0" baseline="0" noProof="0">
                <a:ln>
                  <a:noFill/>
                </a:ln>
                <a:solidFill>
                  <a:srgbClr val="030711"/>
                </a:solidFill>
                <a:effectLst/>
                <a:uLnTx/>
                <a:uFillTx/>
                <a:latin typeface="Corporate S"/>
                <a:ea typeface="+mn-ea"/>
                <a:cs typeface="+mn-cs"/>
              </a:endParaRPr>
            </a:p>
          </p:txBody>
        </p:sp>
      </p:grpSp>
      <p:sp>
        <p:nvSpPr>
          <p:cNvPr id="41" name="Oval 40">
            <a:extLst>
              <a:ext uri="{FF2B5EF4-FFF2-40B4-BE49-F238E27FC236}">
                <a16:creationId xmlns:a16="http://schemas.microsoft.com/office/drawing/2014/main" id="{74E32A4D-B797-60AE-4C87-1B1939DDD3B4}"/>
              </a:ext>
            </a:extLst>
          </p:cNvPr>
          <p:cNvSpPr/>
          <p:nvPr/>
        </p:nvSpPr>
        <p:spPr>
          <a:xfrm>
            <a:off x="3643086" y="1768061"/>
            <a:ext cx="313056" cy="313056"/>
          </a:xfrm>
          <a:prstGeom prst="ellipse">
            <a:avLst/>
          </a:prstGeom>
          <a:solidFill>
            <a:srgbClr val="867C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1</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44" name="Oval 43">
            <a:extLst>
              <a:ext uri="{FF2B5EF4-FFF2-40B4-BE49-F238E27FC236}">
                <a16:creationId xmlns:a16="http://schemas.microsoft.com/office/drawing/2014/main" id="{5068E38E-35FE-0548-8645-5226D46F2B75}"/>
              </a:ext>
            </a:extLst>
          </p:cNvPr>
          <p:cNvSpPr/>
          <p:nvPr/>
        </p:nvSpPr>
        <p:spPr>
          <a:xfrm>
            <a:off x="5438939" y="1768061"/>
            <a:ext cx="313056" cy="313056"/>
          </a:xfrm>
          <a:prstGeom prst="ellipse">
            <a:avLst/>
          </a:prstGeom>
          <a:solidFill>
            <a:srgbClr val="867C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2</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45" name="Oval 44">
            <a:extLst>
              <a:ext uri="{FF2B5EF4-FFF2-40B4-BE49-F238E27FC236}">
                <a16:creationId xmlns:a16="http://schemas.microsoft.com/office/drawing/2014/main" id="{3A86EAE8-1901-F830-251F-EFB9A7F91EAB}"/>
              </a:ext>
            </a:extLst>
          </p:cNvPr>
          <p:cNvSpPr/>
          <p:nvPr/>
        </p:nvSpPr>
        <p:spPr>
          <a:xfrm>
            <a:off x="7237018" y="1768061"/>
            <a:ext cx="313056" cy="313056"/>
          </a:xfrm>
          <a:prstGeom prst="ellipse">
            <a:avLst/>
          </a:prstGeom>
          <a:solidFill>
            <a:srgbClr val="F2624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3</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46" name="Oval 45">
            <a:extLst>
              <a:ext uri="{FF2B5EF4-FFF2-40B4-BE49-F238E27FC236}">
                <a16:creationId xmlns:a16="http://schemas.microsoft.com/office/drawing/2014/main" id="{7905B98D-6FD6-F785-33FD-359DFDB169F8}"/>
              </a:ext>
            </a:extLst>
          </p:cNvPr>
          <p:cNvSpPr/>
          <p:nvPr/>
        </p:nvSpPr>
        <p:spPr>
          <a:xfrm>
            <a:off x="9032871" y="1768061"/>
            <a:ext cx="313056" cy="313056"/>
          </a:xfrm>
          <a:prstGeom prst="ellipse">
            <a:avLst/>
          </a:prstGeom>
          <a:solidFill>
            <a:srgbClr val="F2624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4</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47" name="Oval 46">
            <a:extLst>
              <a:ext uri="{FF2B5EF4-FFF2-40B4-BE49-F238E27FC236}">
                <a16:creationId xmlns:a16="http://schemas.microsoft.com/office/drawing/2014/main" id="{3A6D0B8F-B512-0253-80D2-FAFDE4A58216}"/>
              </a:ext>
            </a:extLst>
          </p:cNvPr>
          <p:cNvSpPr/>
          <p:nvPr/>
        </p:nvSpPr>
        <p:spPr>
          <a:xfrm>
            <a:off x="10830950" y="1768061"/>
            <a:ext cx="313056" cy="313056"/>
          </a:xfrm>
          <a:prstGeom prst="ellipse">
            <a:avLst/>
          </a:prstGeom>
          <a:solidFill>
            <a:srgbClr val="C35A7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5</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48" name="Oval 47">
            <a:extLst>
              <a:ext uri="{FF2B5EF4-FFF2-40B4-BE49-F238E27FC236}">
                <a16:creationId xmlns:a16="http://schemas.microsoft.com/office/drawing/2014/main" id="{8D877F17-8A4B-475C-C62D-80D51DDB75E6}"/>
              </a:ext>
            </a:extLst>
          </p:cNvPr>
          <p:cNvSpPr/>
          <p:nvPr/>
        </p:nvSpPr>
        <p:spPr>
          <a:xfrm>
            <a:off x="3643086" y="4142813"/>
            <a:ext cx="313056" cy="313056"/>
          </a:xfrm>
          <a:prstGeom prst="ellipse">
            <a:avLst/>
          </a:prstGeom>
          <a:solidFill>
            <a:srgbClr val="2AB0B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1</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49" name="Oval 48">
            <a:extLst>
              <a:ext uri="{FF2B5EF4-FFF2-40B4-BE49-F238E27FC236}">
                <a16:creationId xmlns:a16="http://schemas.microsoft.com/office/drawing/2014/main" id="{F3E30264-20A5-67F5-E76C-7F571CE87AC2}"/>
              </a:ext>
            </a:extLst>
          </p:cNvPr>
          <p:cNvSpPr/>
          <p:nvPr/>
        </p:nvSpPr>
        <p:spPr>
          <a:xfrm>
            <a:off x="5438939" y="4142813"/>
            <a:ext cx="313056" cy="313056"/>
          </a:xfrm>
          <a:prstGeom prst="ellipse">
            <a:avLst/>
          </a:prstGeom>
          <a:solidFill>
            <a:srgbClr val="2AB0B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2</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50" name="Oval 49">
            <a:extLst>
              <a:ext uri="{FF2B5EF4-FFF2-40B4-BE49-F238E27FC236}">
                <a16:creationId xmlns:a16="http://schemas.microsoft.com/office/drawing/2014/main" id="{C291FA11-5D01-3DFC-F33F-A6E6A0720919}"/>
              </a:ext>
            </a:extLst>
          </p:cNvPr>
          <p:cNvSpPr/>
          <p:nvPr/>
        </p:nvSpPr>
        <p:spPr>
          <a:xfrm>
            <a:off x="7237018" y="4142813"/>
            <a:ext cx="313056" cy="313056"/>
          </a:xfrm>
          <a:prstGeom prst="ellipse">
            <a:avLst/>
          </a:prstGeom>
          <a:solidFill>
            <a:srgbClr val="FAB74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3</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51" name="Oval 50">
            <a:extLst>
              <a:ext uri="{FF2B5EF4-FFF2-40B4-BE49-F238E27FC236}">
                <a16:creationId xmlns:a16="http://schemas.microsoft.com/office/drawing/2014/main" id="{74561945-AD36-EAD4-B400-6E1A23E1B57F}"/>
              </a:ext>
            </a:extLst>
          </p:cNvPr>
          <p:cNvSpPr/>
          <p:nvPr/>
        </p:nvSpPr>
        <p:spPr>
          <a:xfrm>
            <a:off x="9032871" y="4142813"/>
            <a:ext cx="313056" cy="313056"/>
          </a:xfrm>
          <a:prstGeom prst="ellipse">
            <a:avLst/>
          </a:prstGeom>
          <a:solidFill>
            <a:srgbClr val="FAB74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4</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sp>
        <p:nvSpPr>
          <p:cNvPr id="52" name="Oval 51">
            <a:extLst>
              <a:ext uri="{FF2B5EF4-FFF2-40B4-BE49-F238E27FC236}">
                <a16:creationId xmlns:a16="http://schemas.microsoft.com/office/drawing/2014/main" id="{828DA3AD-42A9-82EF-9F9C-7B4C1245E37B}"/>
              </a:ext>
            </a:extLst>
          </p:cNvPr>
          <p:cNvSpPr/>
          <p:nvPr/>
        </p:nvSpPr>
        <p:spPr>
          <a:xfrm>
            <a:off x="10830950" y="4142813"/>
            <a:ext cx="313056" cy="313056"/>
          </a:xfrm>
          <a:prstGeom prst="ellipse">
            <a:avLst/>
          </a:prstGeom>
          <a:solidFill>
            <a:srgbClr val="6BA6A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white"/>
                </a:solidFill>
                <a:effectLst/>
                <a:uLnTx/>
                <a:uFillTx/>
                <a:latin typeface="Corporate S"/>
                <a:ea typeface="+mn-ea"/>
                <a:cs typeface="+mn-cs"/>
              </a:rPr>
              <a:t>5</a:t>
            </a:r>
            <a:endParaRPr kumimoji="0" lang="en-AE" sz="1500" b="1" i="0" u="none" strike="noStrike" kern="1200" cap="none" spc="0" normalizeH="0" baseline="0" noProof="0">
              <a:ln>
                <a:noFill/>
              </a:ln>
              <a:solidFill>
                <a:prstClr val="white"/>
              </a:solidFill>
              <a:effectLst/>
              <a:uLnTx/>
              <a:uFillTx/>
              <a:latin typeface="Corporate S"/>
              <a:ea typeface="+mn-ea"/>
              <a:cs typeface="+mn-cs"/>
            </a:endParaRPr>
          </a:p>
        </p:txBody>
      </p:sp>
      <p:grpSp>
        <p:nvGrpSpPr>
          <p:cNvPr id="135" name="Group 134">
            <a:extLst>
              <a:ext uri="{FF2B5EF4-FFF2-40B4-BE49-F238E27FC236}">
                <a16:creationId xmlns:a16="http://schemas.microsoft.com/office/drawing/2014/main" id="{7F876056-6219-88ED-A06C-B2B05E97029D}"/>
              </a:ext>
            </a:extLst>
          </p:cNvPr>
          <p:cNvGrpSpPr/>
          <p:nvPr/>
        </p:nvGrpSpPr>
        <p:grpSpPr>
          <a:xfrm>
            <a:off x="1770218" y="2082116"/>
            <a:ext cx="432030" cy="432030"/>
            <a:chOff x="1727794" y="1962692"/>
            <a:chExt cx="516878" cy="516878"/>
          </a:xfrm>
        </p:grpSpPr>
        <p:pic>
          <p:nvPicPr>
            <p:cNvPr id="133" name="Graphic 132" descr="Document outline">
              <a:extLst>
                <a:ext uri="{FF2B5EF4-FFF2-40B4-BE49-F238E27FC236}">
                  <a16:creationId xmlns:a16="http://schemas.microsoft.com/office/drawing/2014/main" id="{9897C310-47E9-E561-A356-92D91F4B207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804546" y="2036068"/>
              <a:ext cx="365562" cy="365562"/>
            </a:xfrm>
            <a:prstGeom prst="rect">
              <a:avLst/>
            </a:prstGeom>
          </p:spPr>
        </p:pic>
        <p:sp>
          <p:nvSpPr>
            <p:cNvPr id="134" name="Oval 133">
              <a:extLst>
                <a:ext uri="{FF2B5EF4-FFF2-40B4-BE49-F238E27FC236}">
                  <a16:creationId xmlns:a16="http://schemas.microsoft.com/office/drawing/2014/main" id="{01CD221D-42EF-574E-8A3D-5F6E3FC862EE}"/>
                </a:ext>
              </a:extLst>
            </p:cNvPr>
            <p:cNvSpPr/>
            <p:nvPr/>
          </p:nvSpPr>
          <p:spPr>
            <a:xfrm>
              <a:off x="1727794" y="1962692"/>
              <a:ext cx="516878" cy="516878"/>
            </a:xfrm>
            <a:prstGeom prst="ellipse">
              <a:avLst/>
            </a:prstGeom>
            <a:noFill/>
            <a:ln>
              <a:solidFill>
                <a:srgbClr val="010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grpSp>
        <p:nvGrpSpPr>
          <p:cNvPr id="136" name="Group 135">
            <a:extLst>
              <a:ext uri="{FF2B5EF4-FFF2-40B4-BE49-F238E27FC236}">
                <a16:creationId xmlns:a16="http://schemas.microsoft.com/office/drawing/2014/main" id="{83EF2409-41C8-C896-9550-0F8AB3044480}"/>
              </a:ext>
            </a:extLst>
          </p:cNvPr>
          <p:cNvGrpSpPr/>
          <p:nvPr/>
        </p:nvGrpSpPr>
        <p:grpSpPr>
          <a:xfrm>
            <a:off x="1770218" y="4517184"/>
            <a:ext cx="432030" cy="432030"/>
            <a:chOff x="1727794" y="1962692"/>
            <a:chExt cx="516878" cy="516878"/>
          </a:xfrm>
        </p:grpSpPr>
        <p:pic>
          <p:nvPicPr>
            <p:cNvPr id="137" name="Graphic 136" descr="Document outline">
              <a:extLst>
                <a:ext uri="{FF2B5EF4-FFF2-40B4-BE49-F238E27FC236}">
                  <a16:creationId xmlns:a16="http://schemas.microsoft.com/office/drawing/2014/main" id="{0D6BAFC3-63FF-D383-C253-54182F5D392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804546" y="2036068"/>
              <a:ext cx="365562" cy="365562"/>
            </a:xfrm>
            <a:prstGeom prst="rect">
              <a:avLst/>
            </a:prstGeom>
          </p:spPr>
        </p:pic>
        <p:sp>
          <p:nvSpPr>
            <p:cNvPr id="138" name="Oval 137">
              <a:extLst>
                <a:ext uri="{FF2B5EF4-FFF2-40B4-BE49-F238E27FC236}">
                  <a16:creationId xmlns:a16="http://schemas.microsoft.com/office/drawing/2014/main" id="{5FE5C7C5-BDB2-0E90-2340-A4F0072A5231}"/>
                </a:ext>
              </a:extLst>
            </p:cNvPr>
            <p:cNvSpPr/>
            <p:nvPr/>
          </p:nvSpPr>
          <p:spPr>
            <a:xfrm>
              <a:off x="1727794" y="1962692"/>
              <a:ext cx="516878" cy="516878"/>
            </a:xfrm>
            <a:prstGeom prst="ellipse">
              <a:avLst/>
            </a:prstGeom>
            <a:noFill/>
            <a:ln>
              <a:solidFill>
                <a:srgbClr val="010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grpSp>
        <p:nvGrpSpPr>
          <p:cNvPr id="160" name="Group 159">
            <a:extLst>
              <a:ext uri="{FF2B5EF4-FFF2-40B4-BE49-F238E27FC236}">
                <a16:creationId xmlns:a16="http://schemas.microsoft.com/office/drawing/2014/main" id="{E6F1B852-697A-5A5A-5150-2B1376C19DF5}"/>
              </a:ext>
            </a:extLst>
          </p:cNvPr>
          <p:cNvGrpSpPr/>
          <p:nvPr/>
        </p:nvGrpSpPr>
        <p:grpSpPr>
          <a:xfrm>
            <a:off x="631575" y="2283981"/>
            <a:ext cx="522658" cy="522658"/>
            <a:chOff x="650438" y="2155745"/>
            <a:chExt cx="522658" cy="522658"/>
          </a:xfrm>
        </p:grpSpPr>
        <p:pic>
          <p:nvPicPr>
            <p:cNvPr id="157" name="Graphic 156" descr="City outline">
              <a:extLst>
                <a:ext uri="{FF2B5EF4-FFF2-40B4-BE49-F238E27FC236}">
                  <a16:creationId xmlns:a16="http://schemas.microsoft.com/office/drawing/2014/main" id="{6718F98C-9D14-0FA6-35E1-44D7B1182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8901" y="2214239"/>
              <a:ext cx="405670" cy="405670"/>
            </a:xfrm>
            <a:prstGeom prst="rect">
              <a:avLst/>
            </a:prstGeom>
          </p:spPr>
        </p:pic>
        <p:sp>
          <p:nvSpPr>
            <p:cNvPr id="158" name="Oval 157">
              <a:extLst>
                <a:ext uri="{FF2B5EF4-FFF2-40B4-BE49-F238E27FC236}">
                  <a16:creationId xmlns:a16="http://schemas.microsoft.com/office/drawing/2014/main" id="{EBFD1FF6-8D0B-5CA6-F985-16081FD2BAE1}"/>
                </a:ext>
              </a:extLst>
            </p:cNvPr>
            <p:cNvSpPr/>
            <p:nvPr/>
          </p:nvSpPr>
          <p:spPr>
            <a:xfrm>
              <a:off x="650438" y="2155745"/>
              <a:ext cx="522658" cy="522658"/>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sp>
        <p:nvSpPr>
          <p:cNvPr id="159" name="Oval 158">
            <a:extLst>
              <a:ext uri="{FF2B5EF4-FFF2-40B4-BE49-F238E27FC236}">
                <a16:creationId xmlns:a16="http://schemas.microsoft.com/office/drawing/2014/main" id="{CDB8D5E3-33F0-1BB7-3AA3-38847500E9D6}"/>
              </a:ext>
            </a:extLst>
          </p:cNvPr>
          <p:cNvSpPr/>
          <p:nvPr/>
        </p:nvSpPr>
        <p:spPr>
          <a:xfrm>
            <a:off x="631948" y="4731291"/>
            <a:ext cx="522658" cy="522658"/>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nvGrpSpPr>
          <p:cNvPr id="168" name="Group 167">
            <a:extLst>
              <a:ext uri="{FF2B5EF4-FFF2-40B4-BE49-F238E27FC236}">
                <a16:creationId xmlns:a16="http://schemas.microsoft.com/office/drawing/2014/main" id="{2B7E8073-5443-62D0-5385-74095AA64FBE}"/>
              </a:ext>
            </a:extLst>
          </p:cNvPr>
          <p:cNvGrpSpPr/>
          <p:nvPr/>
        </p:nvGrpSpPr>
        <p:grpSpPr>
          <a:xfrm>
            <a:off x="3643086" y="2127422"/>
            <a:ext cx="7506638" cy="337258"/>
            <a:chOff x="3643086" y="2050422"/>
            <a:chExt cx="7506638" cy="337258"/>
          </a:xfrm>
        </p:grpSpPr>
        <p:pic>
          <p:nvPicPr>
            <p:cNvPr id="142" name="Graphic 141" descr="Thumbs Down outline">
              <a:extLst>
                <a:ext uri="{FF2B5EF4-FFF2-40B4-BE49-F238E27FC236}">
                  <a16:creationId xmlns:a16="http://schemas.microsoft.com/office/drawing/2014/main" id="{0FAAA3C2-A635-6C59-15D0-06B17D12235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43086" y="2054404"/>
              <a:ext cx="314568" cy="314568"/>
            </a:xfrm>
            <a:prstGeom prst="rect">
              <a:avLst/>
            </a:prstGeom>
          </p:spPr>
        </p:pic>
        <p:pic>
          <p:nvPicPr>
            <p:cNvPr id="146" name="Graphic 145" descr="Signal outline">
              <a:extLst>
                <a:ext uri="{FF2B5EF4-FFF2-40B4-BE49-F238E27FC236}">
                  <a16:creationId xmlns:a16="http://schemas.microsoft.com/office/drawing/2014/main" id="{E986CE85-14C9-FECE-97A8-647D8DC5F3C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20137" y="2050422"/>
              <a:ext cx="337258" cy="337258"/>
            </a:xfrm>
            <a:prstGeom prst="rect">
              <a:avLst/>
            </a:prstGeom>
          </p:spPr>
        </p:pic>
        <p:pic>
          <p:nvPicPr>
            <p:cNvPr id="155" name="Graphic 154" descr="Star outline">
              <a:extLst>
                <a:ext uri="{FF2B5EF4-FFF2-40B4-BE49-F238E27FC236}">
                  <a16:creationId xmlns:a16="http://schemas.microsoft.com/office/drawing/2014/main" id="{F74ACB2A-5617-015E-00FE-29C827BF707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830950" y="2053226"/>
              <a:ext cx="318774" cy="318774"/>
            </a:xfrm>
            <a:prstGeom prst="rect">
              <a:avLst/>
            </a:prstGeom>
          </p:spPr>
        </p:pic>
        <p:pic>
          <p:nvPicPr>
            <p:cNvPr id="163" name="Graphic 162" descr="Ribbon outline">
              <a:extLst>
                <a:ext uri="{FF2B5EF4-FFF2-40B4-BE49-F238E27FC236}">
                  <a16:creationId xmlns:a16="http://schemas.microsoft.com/office/drawing/2014/main" id="{BE92A8F2-3015-B8D5-CD79-B24A379E6F5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239504" y="2058402"/>
              <a:ext cx="310570" cy="310570"/>
            </a:xfrm>
            <a:prstGeom prst="rect">
              <a:avLst/>
            </a:prstGeom>
          </p:spPr>
        </p:pic>
        <p:pic>
          <p:nvPicPr>
            <p:cNvPr id="167" name="Graphic 166" descr="Clipboard Partially Checked outline">
              <a:extLst>
                <a:ext uri="{FF2B5EF4-FFF2-40B4-BE49-F238E27FC236}">
                  <a16:creationId xmlns:a16="http://schemas.microsoft.com/office/drawing/2014/main" id="{4303034A-7BDE-6DD8-48C8-6C96C6AD959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447594" y="2066447"/>
              <a:ext cx="294480" cy="294480"/>
            </a:xfrm>
            <a:prstGeom prst="rect">
              <a:avLst/>
            </a:prstGeom>
          </p:spPr>
        </p:pic>
      </p:grpSp>
      <p:grpSp>
        <p:nvGrpSpPr>
          <p:cNvPr id="181" name="Group 180">
            <a:extLst>
              <a:ext uri="{FF2B5EF4-FFF2-40B4-BE49-F238E27FC236}">
                <a16:creationId xmlns:a16="http://schemas.microsoft.com/office/drawing/2014/main" id="{4895FCFA-D2F8-C5AA-59DD-6DA605E0027A}"/>
              </a:ext>
            </a:extLst>
          </p:cNvPr>
          <p:cNvGrpSpPr/>
          <p:nvPr/>
        </p:nvGrpSpPr>
        <p:grpSpPr>
          <a:xfrm>
            <a:off x="3643086" y="4512766"/>
            <a:ext cx="7506638" cy="337258"/>
            <a:chOff x="3643086" y="2050422"/>
            <a:chExt cx="7506638" cy="337258"/>
          </a:xfrm>
        </p:grpSpPr>
        <p:pic>
          <p:nvPicPr>
            <p:cNvPr id="182" name="Graphic 181" descr="Thumbs Down outline">
              <a:extLst>
                <a:ext uri="{FF2B5EF4-FFF2-40B4-BE49-F238E27FC236}">
                  <a16:creationId xmlns:a16="http://schemas.microsoft.com/office/drawing/2014/main" id="{F10785F6-14F2-0FB3-12A8-A996FBABC9B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643086" y="2054404"/>
              <a:ext cx="314568" cy="314568"/>
            </a:xfrm>
            <a:prstGeom prst="rect">
              <a:avLst/>
            </a:prstGeom>
          </p:spPr>
        </p:pic>
        <p:pic>
          <p:nvPicPr>
            <p:cNvPr id="183" name="Graphic 182" descr="Signal outline">
              <a:extLst>
                <a:ext uri="{FF2B5EF4-FFF2-40B4-BE49-F238E27FC236}">
                  <a16:creationId xmlns:a16="http://schemas.microsoft.com/office/drawing/2014/main" id="{2D2116C4-389F-09FC-4741-7463490C959F}"/>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020137" y="2050422"/>
              <a:ext cx="337258" cy="337258"/>
            </a:xfrm>
            <a:prstGeom prst="rect">
              <a:avLst/>
            </a:prstGeom>
          </p:spPr>
        </p:pic>
        <p:pic>
          <p:nvPicPr>
            <p:cNvPr id="184" name="Graphic 183" descr="Star outline">
              <a:extLst>
                <a:ext uri="{FF2B5EF4-FFF2-40B4-BE49-F238E27FC236}">
                  <a16:creationId xmlns:a16="http://schemas.microsoft.com/office/drawing/2014/main" id="{61ADBECE-C5A1-43CA-9DC9-90B35A021600}"/>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0830950" y="2053226"/>
              <a:ext cx="318774" cy="318774"/>
            </a:xfrm>
            <a:prstGeom prst="rect">
              <a:avLst/>
            </a:prstGeom>
          </p:spPr>
        </p:pic>
        <p:pic>
          <p:nvPicPr>
            <p:cNvPr id="185" name="Graphic 184" descr="Ribbon outline">
              <a:extLst>
                <a:ext uri="{FF2B5EF4-FFF2-40B4-BE49-F238E27FC236}">
                  <a16:creationId xmlns:a16="http://schemas.microsoft.com/office/drawing/2014/main" id="{1E2F450B-F793-0506-7192-8F26C71054A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7239504" y="2058402"/>
              <a:ext cx="310570" cy="310570"/>
            </a:xfrm>
            <a:prstGeom prst="rect">
              <a:avLst/>
            </a:prstGeom>
          </p:spPr>
        </p:pic>
        <p:pic>
          <p:nvPicPr>
            <p:cNvPr id="186" name="Graphic 185" descr="Clipboard Partially Checked outline">
              <a:extLst>
                <a:ext uri="{FF2B5EF4-FFF2-40B4-BE49-F238E27FC236}">
                  <a16:creationId xmlns:a16="http://schemas.microsoft.com/office/drawing/2014/main" id="{41392C5A-F370-7010-B668-370C692579DE}"/>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5447594" y="2066447"/>
              <a:ext cx="294480" cy="294480"/>
            </a:xfrm>
            <a:prstGeom prst="rect">
              <a:avLst/>
            </a:prstGeom>
          </p:spPr>
        </p:pic>
      </p:grpSp>
      <p:pic>
        <p:nvPicPr>
          <p:cNvPr id="192" name="Graphic 191" descr="User with solid fill">
            <a:extLst>
              <a:ext uri="{FF2B5EF4-FFF2-40B4-BE49-F238E27FC236}">
                <a16:creationId xmlns:a16="http://schemas.microsoft.com/office/drawing/2014/main" id="{7AEFFCF6-DED1-75A5-6961-0C499C739539}"/>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673639" y="4778491"/>
            <a:ext cx="438468" cy="438468"/>
          </a:xfrm>
          <a:prstGeom prst="rect">
            <a:avLst/>
          </a:prstGeom>
        </p:spPr>
      </p:pic>
      <p:pic>
        <p:nvPicPr>
          <p:cNvPr id="194" name="Graphic 193" descr="Star with solid fill">
            <a:extLst>
              <a:ext uri="{FF2B5EF4-FFF2-40B4-BE49-F238E27FC236}">
                <a16:creationId xmlns:a16="http://schemas.microsoft.com/office/drawing/2014/main" id="{2F591B48-5FC9-32C3-91C2-36B41A4B95DE}"/>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57476" y="4970828"/>
            <a:ext cx="143548" cy="143548"/>
          </a:xfrm>
          <a:prstGeom prst="rect">
            <a:avLst/>
          </a:prstGeom>
        </p:spPr>
      </p:pic>
      <p:sp>
        <p:nvSpPr>
          <p:cNvPr id="197" name="Oval 196">
            <a:extLst>
              <a:ext uri="{FF2B5EF4-FFF2-40B4-BE49-F238E27FC236}">
                <a16:creationId xmlns:a16="http://schemas.microsoft.com/office/drawing/2014/main" id="{688DD08F-A360-F6ED-C4D2-A79365C9D176}"/>
              </a:ext>
            </a:extLst>
          </p:cNvPr>
          <p:cNvSpPr/>
          <p:nvPr/>
        </p:nvSpPr>
        <p:spPr>
          <a:xfrm>
            <a:off x="2782788" y="1344585"/>
            <a:ext cx="406182" cy="406182"/>
          </a:xfrm>
          <a:prstGeom prst="ellipse">
            <a:avLst/>
          </a:prstGeom>
          <a:solidFill>
            <a:schemeClr val="accent3">
              <a:lumMod val="5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pic>
        <p:nvPicPr>
          <p:cNvPr id="196" name="Graphic 195" descr="City outline">
            <a:extLst>
              <a:ext uri="{FF2B5EF4-FFF2-40B4-BE49-F238E27FC236}">
                <a16:creationId xmlns:a16="http://schemas.microsoft.com/office/drawing/2014/main" id="{BE604DBC-1551-97AA-8EFE-E96ED14EC8DC}"/>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2828222" y="1390043"/>
            <a:ext cx="315265" cy="315265"/>
          </a:xfrm>
          <a:prstGeom prst="rect">
            <a:avLst/>
          </a:prstGeom>
        </p:spPr>
      </p:pic>
      <p:sp>
        <p:nvSpPr>
          <p:cNvPr id="199" name="Oval 198">
            <a:extLst>
              <a:ext uri="{FF2B5EF4-FFF2-40B4-BE49-F238E27FC236}">
                <a16:creationId xmlns:a16="http://schemas.microsoft.com/office/drawing/2014/main" id="{F86C5C57-7D64-EBFA-E234-513B09A4E149}"/>
              </a:ext>
            </a:extLst>
          </p:cNvPr>
          <p:cNvSpPr/>
          <p:nvPr/>
        </p:nvSpPr>
        <p:spPr>
          <a:xfrm>
            <a:off x="2782788" y="3791521"/>
            <a:ext cx="406182" cy="406182"/>
          </a:xfrm>
          <a:prstGeom prst="ellipse">
            <a:avLst/>
          </a:prstGeom>
          <a:solidFill>
            <a:srgbClr val="08494A"/>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nvGrpSpPr>
          <p:cNvPr id="203" name="Group 202">
            <a:extLst>
              <a:ext uri="{FF2B5EF4-FFF2-40B4-BE49-F238E27FC236}">
                <a16:creationId xmlns:a16="http://schemas.microsoft.com/office/drawing/2014/main" id="{68F20F1A-1EE2-04F1-7C04-B4694F66BDE0}"/>
              </a:ext>
            </a:extLst>
          </p:cNvPr>
          <p:cNvGrpSpPr/>
          <p:nvPr/>
        </p:nvGrpSpPr>
        <p:grpSpPr>
          <a:xfrm>
            <a:off x="2824097" y="3823681"/>
            <a:ext cx="323644" cy="323644"/>
            <a:chOff x="2631323" y="3825183"/>
            <a:chExt cx="438468" cy="438468"/>
          </a:xfrm>
        </p:grpSpPr>
        <p:pic>
          <p:nvPicPr>
            <p:cNvPr id="201" name="Graphic 200" descr="User with solid fill">
              <a:extLst>
                <a:ext uri="{FF2B5EF4-FFF2-40B4-BE49-F238E27FC236}">
                  <a16:creationId xmlns:a16="http://schemas.microsoft.com/office/drawing/2014/main" id="{96FEEEA6-47CA-EE23-BDA7-A0250615441B}"/>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2631323" y="3825183"/>
              <a:ext cx="438468" cy="438468"/>
            </a:xfrm>
            <a:prstGeom prst="rect">
              <a:avLst/>
            </a:prstGeom>
          </p:spPr>
        </p:pic>
        <p:pic>
          <p:nvPicPr>
            <p:cNvPr id="202" name="Graphic 201" descr="Star with solid fill">
              <a:extLst>
                <a:ext uri="{FF2B5EF4-FFF2-40B4-BE49-F238E27FC236}">
                  <a16:creationId xmlns:a16="http://schemas.microsoft.com/office/drawing/2014/main" id="{E9D728BC-7312-AA29-7236-7675818B6349}"/>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2915160" y="4017520"/>
              <a:ext cx="143548" cy="143548"/>
            </a:xfrm>
            <a:prstGeom prst="rect">
              <a:avLst/>
            </a:prstGeom>
          </p:spPr>
        </p:pic>
      </p:grpSp>
    </p:spTree>
    <p:extLst>
      <p:ext uri="{BB962C8B-B14F-4D97-AF65-F5344CB8AC3E}">
        <p14:creationId xmlns:p14="http://schemas.microsoft.com/office/powerpoint/2010/main" val="1131695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4F9F23B-D2DE-12CF-FBF7-86946FE826F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54F9F23B-D2DE-12CF-FBF7-86946FE826F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4CF656F8-CA0E-B62D-E9A7-07720BBB6E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375096-6367-4A46-9B35-1C341654C780}" type="slidenum">
              <a:rPr kumimoji="0" lang="en-US" sz="900" b="0" i="0" u="none" strike="noStrike" kern="1200" cap="none" spc="0" normalizeH="0" baseline="0" noProof="0" smtClean="0">
                <a:ln>
                  <a:noFill/>
                </a:ln>
                <a:solidFill>
                  <a:prstClr val="black"/>
                </a:solidFill>
                <a:effectLst/>
                <a:uLnTx/>
                <a:uFillTx/>
                <a:latin typeface="Corporate 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a:ln>
                <a:noFill/>
              </a:ln>
              <a:solidFill>
                <a:prstClr val="black"/>
              </a:solidFill>
              <a:effectLst/>
              <a:uLnTx/>
              <a:uFillTx/>
              <a:latin typeface="Corporate S"/>
              <a:ea typeface="+mn-ea"/>
              <a:cs typeface="+mn-cs"/>
            </a:endParaRPr>
          </a:p>
        </p:txBody>
      </p:sp>
      <p:sp>
        <p:nvSpPr>
          <p:cNvPr id="3" name="Text Placeholder 2">
            <a:extLst>
              <a:ext uri="{FF2B5EF4-FFF2-40B4-BE49-F238E27FC236}">
                <a16:creationId xmlns:a16="http://schemas.microsoft.com/office/drawing/2014/main" id="{BA06B21A-A39B-ABC5-96A3-AB51A70E8EBE}"/>
              </a:ext>
            </a:extLst>
          </p:cNvPr>
          <p:cNvSpPr>
            <a:spLocks noGrp="1"/>
          </p:cNvSpPr>
          <p:nvPr>
            <p:ph type="body" sz="quarter" idx="13"/>
          </p:nvPr>
        </p:nvSpPr>
        <p:spPr/>
        <p:txBody>
          <a:bodyPr/>
          <a:lstStyle/>
          <a:p>
            <a:r>
              <a:rPr lang="en-US" dirty="0"/>
              <a:t>A structured resolution process is applied when tied scores prevent clear selection of finalists or winners</a:t>
            </a:r>
            <a:endParaRPr lang="en-AE" dirty="0"/>
          </a:p>
        </p:txBody>
      </p:sp>
      <p:sp>
        <p:nvSpPr>
          <p:cNvPr id="4" name="Title 3">
            <a:extLst>
              <a:ext uri="{FF2B5EF4-FFF2-40B4-BE49-F238E27FC236}">
                <a16:creationId xmlns:a16="http://schemas.microsoft.com/office/drawing/2014/main" id="{2DBE7F9D-A810-1A7E-2F71-0A8F9E438D4E}"/>
              </a:ext>
            </a:extLst>
          </p:cNvPr>
          <p:cNvSpPr>
            <a:spLocks noGrp="1"/>
          </p:cNvSpPr>
          <p:nvPr>
            <p:ph type="title"/>
          </p:nvPr>
        </p:nvSpPr>
        <p:spPr/>
        <p:txBody>
          <a:bodyPr vert="horz" rIns="0"/>
          <a:lstStyle/>
          <a:p>
            <a:r>
              <a:rPr lang="en-US" spc="0"/>
              <a:t>Understanding Your Role as an Evaluator </a:t>
            </a:r>
            <a:r>
              <a:rPr lang="en-US"/>
              <a:t>| Tie breaker</a:t>
            </a:r>
            <a:endParaRPr lang="en-AE"/>
          </a:p>
        </p:txBody>
      </p:sp>
      <p:sp>
        <p:nvSpPr>
          <p:cNvPr id="7" name="Date Placeholder 6">
            <a:extLst>
              <a:ext uri="{FF2B5EF4-FFF2-40B4-BE49-F238E27FC236}">
                <a16:creationId xmlns:a16="http://schemas.microsoft.com/office/drawing/2014/main" id="{CC210D55-2BD6-51D9-5A3D-807C7D7B88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19" name="Text Placeholder 18">
            <a:extLst>
              <a:ext uri="{FF2B5EF4-FFF2-40B4-BE49-F238E27FC236}">
                <a16:creationId xmlns:a16="http://schemas.microsoft.com/office/drawing/2014/main" id="{A130EA4D-0DE6-AFA9-F5E4-0000C9718A14}"/>
              </a:ext>
            </a:extLst>
          </p:cNvPr>
          <p:cNvSpPr>
            <a:spLocks noGrp="1"/>
          </p:cNvSpPr>
          <p:nvPr>
            <p:ph type="body" sz="quarter" idx="14"/>
          </p:nvPr>
        </p:nvSpPr>
        <p:spPr/>
        <p:txBody>
          <a:bodyPr/>
          <a:lstStyle/>
          <a:p>
            <a:endParaRPr lang="en-AE"/>
          </a:p>
        </p:txBody>
      </p:sp>
      <p:grpSp>
        <p:nvGrpSpPr>
          <p:cNvPr id="6" name="Group 5">
            <a:extLst>
              <a:ext uri="{FF2B5EF4-FFF2-40B4-BE49-F238E27FC236}">
                <a16:creationId xmlns:a16="http://schemas.microsoft.com/office/drawing/2014/main" id="{220EE22C-5AF4-10EC-BD4B-FA6754D2D8B7}"/>
              </a:ext>
            </a:extLst>
          </p:cNvPr>
          <p:cNvGrpSpPr/>
          <p:nvPr/>
        </p:nvGrpSpPr>
        <p:grpSpPr>
          <a:xfrm>
            <a:off x="360045" y="1430827"/>
            <a:ext cx="11340418" cy="4501657"/>
            <a:chOff x="360045" y="1474371"/>
            <a:chExt cx="11340418" cy="4501657"/>
          </a:xfrm>
        </p:grpSpPr>
        <p:sp>
          <p:nvSpPr>
            <p:cNvPr id="41" name="Rectangle: Rounded Corners 40">
              <a:extLst>
                <a:ext uri="{FF2B5EF4-FFF2-40B4-BE49-F238E27FC236}">
                  <a16:creationId xmlns:a16="http://schemas.microsoft.com/office/drawing/2014/main" id="{A4F39C98-5FC8-5419-7260-55923AEFF501}"/>
                </a:ext>
              </a:extLst>
            </p:cNvPr>
            <p:cNvSpPr/>
            <p:nvPr/>
          </p:nvSpPr>
          <p:spPr>
            <a:xfrm>
              <a:off x="5054668" y="1906991"/>
              <a:ext cx="3105555" cy="757255"/>
            </a:xfrm>
            <a:prstGeom prst="roundRect">
              <a:avLst/>
            </a:prstGeom>
            <a:solidFill>
              <a:srgbClr val="F2EEFA"/>
            </a:solidFill>
            <a:ln>
              <a:noFill/>
            </a:ln>
          </p:spPr>
          <p:style>
            <a:lnRef idx="2">
              <a:schemeClr val="accent1">
                <a:shade val="50000"/>
              </a:schemeClr>
            </a:lnRef>
            <a:fillRef idx="1">
              <a:schemeClr val="accent1"/>
            </a:fillRef>
            <a:effectRef idx="0">
              <a:schemeClr val="accent1"/>
            </a:effectRef>
            <a:fontRef idx="minor">
              <a:schemeClr val="lt1"/>
            </a:fontRef>
          </p:style>
          <p:txBody>
            <a:bodyPr lIns="12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1" i="0" u="none" strike="noStrike" kern="1200" cap="none" spc="0" normalizeH="0" baseline="0" noProof="0" dirty="0">
                  <a:ln>
                    <a:noFill/>
                  </a:ln>
                  <a:solidFill>
                    <a:prstClr val="black"/>
                  </a:solidFill>
                  <a:effectLst/>
                  <a:uLnTx/>
                  <a:uFillTx/>
                  <a:latin typeface="Corporate S"/>
                  <a:ea typeface="+mn-ea"/>
                  <a:cs typeface="+mn-cs"/>
                </a:rPr>
                <a:t>Tie is resolved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1" i="0" u="none" strike="noStrike" kern="1200" cap="none" spc="0" normalizeH="0" baseline="0" noProof="0" dirty="0">
                  <a:ln>
                    <a:noFill/>
                  </a:ln>
                  <a:solidFill>
                    <a:prstClr val="black"/>
                  </a:solidFill>
                  <a:effectLst/>
                  <a:uLnTx/>
                  <a:uFillTx/>
                  <a:latin typeface="Corporate S"/>
                  <a:ea typeface="+mn-ea"/>
                  <a:cs typeface="+mn-cs"/>
                </a:rPr>
                <a:t>via Borda count</a:t>
              </a:r>
            </a:p>
          </p:txBody>
        </p:sp>
        <p:sp>
          <p:nvSpPr>
            <p:cNvPr id="42" name="Rectangle: Rounded Corners 41">
              <a:extLst>
                <a:ext uri="{FF2B5EF4-FFF2-40B4-BE49-F238E27FC236}">
                  <a16:creationId xmlns:a16="http://schemas.microsoft.com/office/drawing/2014/main" id="{967BA941-BDA0-01BE-2B71-34D05B6655AF}"/>
                </a:ext>
              </a:extLst>
            </p:cNvPr>
            <p:cNvSpPr/>
            <p:nvPr/>
          </p:nvSpPr>
          <p:spPr>
            <a:xfrm>
              <a:off x="1560818" y="1906991"/>
              <a:ext cx="3105555" cy="757255"/>
            </a:xfrm>
            <a:prstGeom prst="roundRect">
              <a:avLst/>
            </a:prstGeom>
            <a:solidFill>
              <a:srgbClr val="F2EEFA"/>
            </a:solidFill>
            <a:ln>
              <a:noFill/>
            </a:ln>
          </p:spPr>
          <p:style>
            <a:lnRef idx="2">
              <a:schemeClr val="accent1">
                <a:shade val="50000"/>
              </a:schemeClr>
            </a:lnRef>
            <a:fillRef idx="1">
              <a:schemeClr val="accent1"/>
            </a:fillRef>
            <a:effectRef idx="0">
              <a:schemeClr val="accent1"/>
            </a:effectRef>
            <a:fontRef idx="minor">
              <a:schemeClr val="lt1"/>
            </a:fontRef>
          </p:style>
          <p:txBody>
            <a:bodyPr lIns="12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1" i="0" u="none" strike="noStrike" kern="1200" cap="none" spc="0" normalizeH="0" baseline="0" noProof="0" dirty="0">
                  <a:ln>
                    <a:noFill/>
                  </a:ln>
                  <a:solidFill>
                    <a:prstClr val="black"/>
                  </a:solidFill>
                  <a:effectLst/>
                  <a:uLnTx/>
                  <a:uFillTx/>
                  <a:latin typeface="Corporate S"/>
                  <a:ea typeface="+mn-ea"/>
                  <a:cs typeface="+mn-cs"/>
                </a:rPr>
                <a:t>Tie is identified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1" i="0" u="none" strike="noStrike" kern="1200" cap="none" spc="0" normalizeH="0" baseline="0" noProof="0" dirty="0">
                  <a:ln>
                    <a:noFill/>
                  </a:ln>
                  <a:solidFill>
                    <a:prstClr val="black"/>
                  </a:solidFill>
                  <a:effectLst/>
                  <a:uLnTx/>
                  <a:uFillTx/>
                  <a:latin typeface="Corporate S"/>
                  <a:ea typeface="+mn-ea"/>
                  <a:cs typeface="+mn-cs"/>
                </a:rPr>
                <a:t>by the VX team</a:t>
              </a:r>
              <a:endParaRPr kumimoji="0" lang="en-AE" sz="1400" b="1" i="0" u="none" strike="noStrike" kern="1200" cap="none" spc="0" normalizeH="0" baseline="0" noProof="0" dirty="0">
                <a:ln>
                  <a:noFill/>
                </a:ln>
                <a:solidFill>
                  <a:prstClr val="white"/>
                </a:solidFill>
                <a:effectLst/>
                <a:uLnTx/>
                <a:uFillTx/>
                <a:latin typeface="Corporate S"/>
                <a:ea typeface="+mn-ea"/>
                <a:cs typeface="+mn-cs"/>
              </a:endParaRPr>
            </a:p>
          </p:txBody>
        </p:sp>
        <p:sp>
          <p:nvSpPr>
            <p:cNvPr id="43" name="Rectangle: Rounded Corners 42">
              <a:extLst>
                <a:ext uri="{FF2B5EF4-FFF2-40B4-BE49-F238E27FC236}">
                  <a16:creationId xmlns:a16="http://schemas.microsoft.com/office/drawing/2014/main" id="{76D08F79-B9C7-0A43-15C8-26A0E1D34183}"/>
                </a:ext>
              </a:extLst>
            </p:cNvPr>
            <p:cNvSpPr/>
            <p:nvPr/>
          </p:nvSpPr>
          <p:spPr>
            <a:xfrm>
              <a:off x="8525797" y="1906991"/>
              <a:ext cx="3105555" cy="757255"/>
            </a:xfrm>
            <a:prstGeom prst="roundRect">
              <a:avLst/>
            </a:prstGeom>
            <a:solidFill>
              <a:srgbClr val="F2EEFA"/>
            </a:solidFill>
            <a:ln>
              <a:noFill/>
            </a:ln>
          </p:spPr>
          <p:style>
            <a:lnRef idx="2">
              <a:schemeClr val="accent1">
                <a:shade val="50000"/>
              </a:schemeClr>
            </a:lnRef>
            <a:fillRef idx="1">
              <a:schemeClr val="accent1"/>
            </a:fillRef>
            <a:effectRef idx="0">
              <a:schemeClr val="accent1"/>
            </a:effectRef>
            <a:fontRef idx="minor">
              <a:schemeClr val="lt1"/>
            </a:fontRef>
          </p:style>
          <p:txBody>
            <a:bodyPr lIns="12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orporate S"/>
                  <a:ea typeface="+mn-ea"/>
                  <a:cs typeface="+mn-cs"/>
                </a:rPr>
                <a:t>Finalists/Winners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orporate S"/>
                  <a:ea typeface="+mn-ea"/>
                  <a:cs typeface="+mn-cs"/>
                </a:rPr>
                <a:t>are selected</a:t>
              </a:r>
              <a:endParaRPr kumimoji="0" lang="en-AE" sz="1400" b="1" i="0" u="none" strike="noStrike" kern="1200" cap="none" spc="0" normalizeH="0" baseline="0" noProof="0">
                <a:ln>
                  <a:noFill/>
                </a:ln>
                <a:solidFill>
                  <a:prstClr val="black"/>
                </a:solidFill>
                <a:effectLst/>
                <a:uLnTx/>
                <a:uFillTx/>
                <a:latin typeface="Corporate S"/>
                <a:ea typeface="+mn-ea"/>
                <a:cs typeface="+mn-cs"/>
              </a:endParaRPr>
            </a:p>
          </p:txBody>
        </p:sp>
        <p:sp>
          <p:nvSpPr>
            <p:cNvPr id="5" name="Rectangle: Rounded Corners 4">
              <a:extLst>
                <a:ext uri="{FF2B5EF4-FFF2-40B4-BE49-F238E27FC236}">
                  <a16:creationId xmlns:a16="http://schemas.microsoft.com/office/drawing/2014/main" id="{54B6B25B-C4E0-ADF9-6922-A2D2150022F4}"/>
                </a:ext>
              </a:extLst>
            </p:cNvPr>
            <p:cNvSpPr/>
            <p:nvPr/>
          </p:nvSpPr>
          <p:spPr>
            <a:xfrm>
              <a:off x="1560818" y="1474371"/>
              <a:ext cx="10098938" cy="31341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orporate S"/>
                  <a:ea typeface="+mn-ea"/>
                  <a:cs typeface="+mn-cs"/>
                </a:rPr>
                <a:t>When tied scores prevent clear selection, evaluators follow the process below:</a:t>
              </a:r>
              <a:endParaRPr kumimoji="0" lang="en-AE" sz="1600" b="0" i="0" u="none" strike="noStrike" kern="1200" cap="none" spc="0" normalizeH="0" baseline="0" noProof="0">
                <a:ln>
                  <a:noFill/>
                </a:ln>
                <a:solidFill>
                  <a:prstClr val="white"/>
                </a:solidFill>
                <a:effectLst/>
                <a:uLnTx/>
                <a:uFillTx/>
                <a:latin typeface="Corporate S"/>
                <a:ea typeface="+mn-ea"/>
                <a:cs typeface="+mn-cs"/>
              </a:endParaRPr>
            </a:p>
          </p:txBody>
        </p:sp>
        <p:sp>
          <p:nvSpPr>
            <p:cNvPr id="12" name="Rectangle: Rounded Corners 11">
              <a:extLst>
                <a:ext uri="{FF2B5EF4-FFF2-40B4-BE49-F238E27FC236}">
                  <a16:creationId xmlns:a16="http://schemas.microsoft.com/office/drawing/2014/main" id="{FBC18B1B-3DF5-60C7-BDDD-68A0D272C8DE}"/>
                </a:ext>
              </a:extLst>
            </p:cNvPr>
            <p:cNvSpPr/>
            <p:nvPr/>
          </p:nvSpPr>
          <p:spPr>
            <a:xfrm>
              <a:off x="360045" y="4770326"/>
              <a:ext cx="986124" cy="1205702"/>
            </a:xfrm>
            <a:prstGeom prst="roundRect">
              <a:avLst/>
            </a:prstGeom>
            <a:solidFill>
              <a:srgbClr val="E2D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400" b="1" i="0" u="none" strike="noStrike" kern="1200" cap="none" spc="0" normalizeH="0" baseline="0" noProof="0">
                <a:ln>
                  <a:noFill/>
                </a:ln>
                <a:solidFill>
                  <a:srgbClr val="4832B8"/>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400" b="1" i="0" u="none" strike="noStrike" kern="1200" cap="none" spc="0" normalizeH="0" baseline="0" noProof="0">
                <a:ln>
                  <a:noFill/>
                </a:ln>
                <a:solidFill>
                  <a:srgbClr val="4832B8"/>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1" i="0" u="none" strike="noStrike" kern="1200" cap="none" spc="0" normalizeH="0" baseline="0" noProof="0">
                  <a:ln>
                    <a:noFill/>
                  </a:ln>
                  <a:solidFill>
                    <a:srgbClr val="4832B8"/>
                  </a:solidFill>
                  <a:effectLst/>
                  <a:uLnTx/>
                  <a:uFillTx/>
                  <a:latin typeface="Corporate S"/>
                  <a:ea typeface="+mn-ea"/>
                  <a:cs typeface="+mn-cs"/>
                </a:rPr>
                <a:t>Evaluator</a:t>
              </a:r>
            </a:p>
          </p:txBody>
        </p:sp>
        <p:sp>
          <p:nvSpPr>
            <p:cNvPr id="16" name="Rectangle: Rounded Corners 15">
              <a:extLst>
                <a:ext uri="{FF2B5EF4-FFF2-40B4-BE49-F238E27FC236}">
                  <a16:creationId xmlns:a16="http://schemas.microsoft.com/office/drawing/2014/main" id="{20696770-F6A9-AEDD-7F01-8B24B2B20EA5}"/>
                </a:ext>
              </a:extLst>
            </p:cNvPr>
            <p:cNvSpPr/>
            <p:nvPr/>
          </p:nvSpPr>
          <p:spPr>
            <a:xfrm>
              <a:off x="4988401" y="4770326"/>
              <a:ext cx="3243775" cy="1205702"/>
            </a:xfrm>
            <a:prstGeom prst="roundRect">
              <a:avLst/>
            </a:prstGeom>
            <a:solidFill>
              <a:srgbClr val="F7F5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400" b="0" i="0" u="none" strike="noStrike" kern="1200" cap="none" spc="0" normalizeH="0" baseline="0" noProof="0">
                <a:ln>
                  <a:noFill/>
                </a:ln>
                <a:solidFill>
                  <a:prstClr val="black"/>
                </a:solidFill>
                <a:effectLst/>
                <a:uLnTx/>
                <a:uFillTx/>
                <a:latin typeface="Corporate S"/>
                <a:ea typeface="+mn-ea"/>
                <a:cs typeface="+mn-cs"/>
              </a:endParaRPr>
            </a:p>
          </p:txBody>
        </p:sp>
        <p:sp>
          <p:nvSpPr>
            <p:cNvPr id="17" name="Rectangle: Rounded Corners 16">
              <a:extLst>
                <a:ext uri="{FF2B5EF4-FFF2-40B4-BE49-F238E27FC236}">
                  <a16:creationId xmlns:a16="http://schemas.microsoft.com/office/drawing/2014/main" id="{F8C287D4-3677-B793-6C3C-22482DAC2D4D}"/>
                </a:ext>
              </a:extLst>
            </p:cNvPr>
            <p:cNvSpPr/>
            <p:nvPr/>
          </p:nvSpPr>
          <p:spPr>
            <a:xfrm>
              <a:off x="1517565" y="4770326"/>
              <a:ext cx="3243775" cy="1205702"/>
            </a:xfrm>
            <a:prstGeom prst="roundRect">
              <a:avLst/>
            </a:prstGeom>
            <a:solidFill>
              <a:srgbClr val="F7F5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400" b="0" i="0" u="none" strike="noStrike" kern="1200" cap="none" spc="0" normalizeH="0" baseline="0" noProof="0">
                <a:ln>
                  <a:noFill/>
                </a:ln>
                <a:solidFill>
                  <a:prstClr val="black"/>
                </a:solidFill>
                <a:effectLst/>
                <a:uLnTx/>
                <a:uFillTx/>
                <a:latin typeface="Corporate S"/>
                <a:ea typeface="+mn-ea"/>
                <a:cs typeface="+mn-cs"/>
              </a:endParaRPr>
            </a:p>
          </p:txBody>
        </p:sp>
        <p:sp>
          <p:nvSpPr>
            <p:cNvPr id="18" name="Rectangle: Rounded Corners 17">
              <a:extLst>
                <a:ext uri="{FF2B5EF4-FFF2-40B4-BE49-F238E27FC236}">
                  <a16:creationId xmlns:a16="http://schemas.microsoft.com/office/drawing/2014/main" id="{AC0C9357-E1CC-6165-779B-BE1B0F36E0FF}"/>
                </a:ext>
              </a:extLst>
            </p:cNvPr>
            <p:cNvSpPr/>
            <p:nvPr/>
          </p:nvSpPr>
          <p:spPr>
            <a:xfrm>
              <a:off x="8456688" y="4770326"/>
              <a:ext cx="3243775" cy="1205702"/>
            </a:xfrm>
            <a:prstGeom prst="roundRect">
              <a:avLst/>
            </a:prstGeom>
            <a:solidFill>
              <a:srgbClr val="F7F5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400" b="0" i="0" u="none" strike="noStrike" kern="1200" cap="none" spc="0" normalizeH="0" baseline="0" noProof="0">
                <a:ln>
                  <a:noFill/>
                </a:ln>
                <a:solidFill>
                  <a:prstClr val="black"/>
                </a:solidFill>
                <a:effectLst/>
                <a:uLnTx/>
                <a:uFillTx/>
                <a:latin typeface="Corporate S"/>
                <a:ea typeface="+mn-ea"/>
                <a:cs typeface="+mn-cs"/>
              </a:endParaRPr>
            </a:p>
          </p:txBody>
        </p:sp>
        <p:pic>
          <p:nvPicPr>
            <p:cNvPr id="29" name="Picture 28">
              <a:extLst>
                <a:ext uri="{FF2B5EF4-FFF2-40B4-BE49-F238E27FC236}">
                  <a16:creationId xmlns:a16="http://schemas.microsoft.com/office/drawing/2014/main" id="{82FDD74C-A195-A280-A18A-ECC7C34BA7EE}"/>
                </a:ext>
              </a:extLst>
            </p:cNvPr>
            <p:cNvPicPr>
              <a:picLocks/>
            </p:cNvPicPr>
            <p:nvPr/>
          </p:nvPicPr>
          <p:blipFill>
            <a:blip r:embed="rId6"/>
            <a:srcRect l="-2825" t="-3157" r="-2499" b="-2678"/>
            <a:stretch>
              <a:fillRect/>
            </a:stretch>
          </p:blipFill>
          <p:spPr>
            <a:xfrm>
              <a:off x="5057022" y="2835102"/>
              <a:ext cx="3105555" cy="1739144"/>
            </a:xfrm>
            <a:prstGeom prst="roundRect">
              <a:avLst>
                <a:gd name="adj" fmla="val 7962"/>
              </a:avLst>
            </a:prstGeom>
            <a:solidFill>
              <a:schemeClr val="bg1"/>
            </a:solidFill>
            <a:ln>
              <a:solidFill>
                <a:schemeClr val="bg1">
                  <a:lumMod val="85000"/>
                </a:schemeClr>
              </a:solidFill>
            </a:ln>
            <a:effectLst>
              <a:outerShdw sx="1000" sy="1000" algn="ctr" rotWithShape="0">
                <a:prstClr val="black"/>
              </a:outerShdw>
            </a:effectLst>
          </p:spPr>
        </p:pic>
        <p:pic>
          <p:nvPicPr>
            <p:cNvPr id="31" name="Picture 30">
              <a:extLst>
                <a:ext uri="{FF2B5EF4-FFF2-40B4-BE49-F238E27FC236}">
                  <a16:creationId xmlns:a16="http://schemas.microsoft.com/office/drawing/2014/main" id="{D6B16612-73C3-C209-88C7-72FB6A938DA8}"/>
                </a:ext>
              </a:extLst>
            </p:cNvPr>
            <p:cNvPicPr>
              <a:picLocks/>
            </p:cNvPicPr>
            <p:nvPr/>
          </p:nvPicPr>
          <p:blipFill>
            <a:blip r:embed="rId7"/>
            <a:srcRect t="1600" b="-1"/>
            <a:stretch>
              <a:fillRect/>
            </a:stretch>
          </p:blipFill>
          <p:spPr>
            <a:xfrm>
              <a:off x="8527369" y="2855838"/>
              <a:ext cx="3105555" cy="1739144"/>
            </a:xfrm>
            <a:prstGeom prst="roundRect">
              <a:avLst>
                <a:gd name="adj" fmla="val 7266"/>
              </a:avLst>
            </a:prstGeom>
            <a:solidFill>
              <a:schemeClr val="bg1"/>
            </a:solidFill>
            <a:ln>
              <a:solidFill>
                <a:schemeClr val="bg1">
                  <a:lumMod val="85000"/>
                </a:schemeClr>
              </a:solidFill>
            </a:ln>
            <a:effectLst>
              <a:outerShdw sx="1000" sy="1000" algn="ctr" rotWithShape="0">
                <a:prstClr val="black"/>
              </a:outerShdw>
            </a:effectLst>
          </p:spPr>
        </p:pic>
        <p:pic>
          <p:nvPicPr>
            <p:cNvPr id="33" name="Picture 32">
              <a:extLst>
                <a:ext uri="{FF2B5EF4-FFF2-40B4-BE49-F238E27FC236}">
                  <a16:creationId xmlns:a16="http://schemas.microsoft.com/office/drawing/2014/main" id="{D047B429-E4F5-FE71-6645-25C700132F10}"/>
                </a:ext>
              </a:extLst>
            </p:cNvPr>
            <p:cNvPicPr>
              <a:picLocks/>
            </p:cNvPicPr>
            <p:nvPr/>
          </p:nvPicPr>
          <p:blipFill>
            <a:blip r:embed="rId8"/>
            <a:srcRect l="-4232" t="-20" r="-6552" b="612"/>
            <a:stretch>
              <a:fillRect/>
            </a:stretch>
          </p:blipFill>
          <p:spPr>
            <a:xfrm>
              <a:off x="1586675" y="2835102"/>
              <a:ext cx="3105555" cy="1739144"/>
            </a:xfrm>
            <a:prstGeom prst="roundRect">
              <a:avLst>
                <a:gd name="adj" fmla="val 6918"/>
              </a:avLst>
            </a:prstGeom>
            <a:solidFill>
              <a:schemeClr val="bg1"/>
            </a:solidFill>
            <a:ln>
              <a:solidFill>
                <a:schemeClr val="bg1">
                  <a:lumMod val="85000"/>
                </a:schemeClr>
              </a:solidFill>
            </a:ln>
            <a:effectLst>
              <a:outerShdw sx="1000" sy="1000" algn="ctr" rotWithShape="0">
                <a:prstClr val="black"/>
              </a:outerShdw>
            </a:effectLst>
          </p:spPr>
        </p:pic>
        <p:sp>
          <p:nvSpPr>
            <p:cNvPr id="35" name="Rectangle: Rounded Corners 34">
              <a:extLst>
                <a:ext uri="{FF2B5EF4-FFF2-40B4-BE49-F238E27FC236}">
                  <a16:creationId xmlns:a16="http://schemas.microsoft.com/office/drawing/2014/main" id="{E767343D-3A75-546F-9E27-E89E413ED45B}"/>
                </a:ext>
              </a:extLst>
            </p:cNvPr>
            <p:cNvSpPr/>
            <p:nvPr/>
          </p:nvSpPr>
          <p:spPr>
            <a:xfrm>
              <a:off x="360045" y="2933354"/>
              <a:ext cx="986124" cy="1686050"/>
            </a:xfrm>
            <a:prstGeom prst="roundRect">
              <a:avLst/>
            </a:prstGeom>
            <a:solidFill>
              <a:srgbClr val="E2DDF6"/>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4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4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1" i="0" u="none" strike="noStrike" kern="1200" cap="none" spc="0" normalizeH="0" baseline="0" noProof="0" dirty="0">
                  <a:ln>
                    <a:noFill/>
                  </a:ln>
                  <a:solidFill>
                    <a:srgbClr val="4832B8"/>
                  </a:solidFill>
                  <a:effectLst/>
                  <a:uLnTx/>
                  <a:uFillTx/>
                  <a:latin typeface="Corporate S"/>
                  <a:ea typeface="+mn-ea"/>
                  <a:cs typeface="+mn-cs"/>
                </a:rPr>
                <a:t>Example</a:t>
              </a:r>
            </a:p>
          </p:txBody>
        </p:sp>
        <p:sp>
          <p:nvSpPr>
            <p:cNvPr id="23" name="TextBox 22">
              <a:extLst>
                <a:ext uri="{FF2B5EF4-FFF2-40B4-BE49-F238E27FC236}">
                  <a16:creationId xmlns:a16="http://schemas.microsoft.com/office/drawing/2014/main" id="{0B45F091-4585-5E73-749F-284878D2A5DB}"/>
                </a:ext>
              </a:extLst>
            </p:cNvPr>
            <p:cNvSpPr txBox="1"/>
            <p:nvPr/>
          </p:nvSpPr>
          <p:spPr>
            <a:xfrm>
              <a:off x="1694866" y="4947822"/>
              <a:ext cx="2909565" cy="901815"/>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orporate S"/>
                  <a:ea typeface="+mn-ea"/>
                  <a:cs typeface="+mn-cs"/>
                </a:rPr>
                <a:t>A tie among applicants prevents identification of the top 9 finalists</a:t>
              </a:r>
              <a:endParaRPr kumimoji="0" lang="en-AE" sz="1300" b="0" i="0" u="none" strike="noStrike" kern="1200" cap="none" spc="0" normalizeH="0" baseline="0" noProof="0" dirty="0">
                <a:ln>
                  <a:noFill/>
                </a:ln>
                <a:solidFill>
                  <a:prstClr val="black"/>
                </a:solidFill>
                <a:effectLst/>
                <a:uLnTx/>
                <a:uFillTx/>
                <a:latin typeface="Corporate S"/>
                <a:ea typeface="+mn-ea"/>
                <a:cs typeface="+mn-cs"/>
              </a:endParaRPr>
            </a:p>
          </p:txBody>
        </p:sp>
        <p:sp>
          <p:nvSpPr>
            <p:cNvPr id="24" name="TextBox 23">
              <a:extLst>
                <a:ext uri="{FF2B5EF4-FFF2-40B4-BE49-F238E27FC236}">
                  <a16:creationId xmlns:a16="http://schemas.microsoft.com/office/drawing/2014/main" id="{59C74A09-8DB4-D866-C544-316E8A3018A1}"/>
                </a:ext>
              </a:extLst>
            </p:cNvPr>
            <p:cNvSpPr txBox="1"/>
            <p:nvPr/>
          </p:nvSpPr>
          <p:spPr>
            <a:xfrm>
              <a:off x="5133217" y="4947822"/>
              <a:ext cx="2909565" cy="901815"/>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orporate S"/>
                  <a:ea typeface="+mn-ea"/>
                  <a:cs typeface="+mn-cs"/>
                </a:rPr>
                <a:t>A third evaluator is assigned; all three independently rank the tied entries against each other</a:t>
              </a:r>
              <a:endParaRPr kumimoji="0" lang="en-AE" sz="13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300" b="0" i="0" u="none" strike="noStrike" kern="1200" cap="none" spc="0" normalizeH="0" baseline="0" noProof="0" dirty="0">
                <a:ln>
                  <a:noFill/>
                </a:ln>
                <a:solidFill>
                  <a:prstClr val="black"/>
                </a:solidFill>
                <a:effectLst/>
                <a:uLnTx/>
                <a:uFillTx/>
                <a:latin typeface="Corporate S"/>
                <a:ea typeface="+mn-ea"/>
                <a:cs typeface="+mn-cs"/>
              </a:endParaRPr>
            </a:p>
          </p:txBody>
        </p:sp>
        <p:sp>
          <p:nvSpPr>
            <p:cNvPr id="25" name="TextBox 24">
              <a:extLst>
                <a:ext uri="{FF2B5EF4-FFF2-40B4-BE49-F238E27FC236}">
                  <a16:creationId xmlns:a16="http://schemas.microsoft.com/office/drawing/2014/main" id="{DDDE172B-407A-9558-41FD-5EEC0236B68F}"/>
                </a:ext>
              </a:extLst>
            </p:cNvPr>
            <p:cNvSpPr txBox="1"/>
            <p:nvPr/>
          </p:nvSpPr>
          <p:spPr>
            <a:xfrm>
              <a:off x="8601503" y="4947822"/>
              <a:ext cx="2909565" cy="901815"/>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orporate S"/>
                  <a:ea typeface="+mn-ea"/>
                  <a:cs typeface="+mn-cs"/>
                </a:rPr>
                <a:t>A Borda count score is calculated from the three rankings and the top 9 finalists are confirmed</a:t>
              </a:r>
              <a:endParaRPr kumimoji="0" lang="en-AE" sz="1300" b="0" i="0" u="none" strike="noStrike" kern="1200" cap="none" spc="0" normalizeH="0" baseline="0" noProof="0" dirty="0">
                <a:ln>
                  <a:noFill/>
                </a:ln>
                <a:solidFill>
                  <a:prstClr val="black"/>
                </a:solidFill>
                <a:effectLst/>
                <a:uLnTx/>
                <a:uFillTx/>
                <a:latin typeface="Corporate 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300" b="0" i="0" u="none" strike="noStrike" kern="1200" cap="none" spc="0" normalizeH="0" baseline="0" noProof="0" dirty="0">
                <a:ln>
                  <a:noFill/>
                </a:ln>
                <a:solidFill>
                  <a:prstClr val="black"/>
                </a:solidFill>
                <a:effectLst/>
                <a:uLnTx/>
                <a:uFillTx/>
                <a:latin typeface="Corporate S"/>
                <a:ea typeface="+mn-ea"/>
                <a:cs typeface="+mn-cs"/>
              </a:endParaRPr>
            </a:p>
          </p:txBody>
        </p:sp>
        <p:pic>
          <p:nvPicPr>
            <p:cNvPr id="22" name="Graphic 21" descr="Caret Right with solid fill">
              <a:extLst>
                <a:ext uri="{FF2B5EF4-FFF2-40B4-BE49-F238E27FC236}">
                  <a16:creationId xmlns:a16="http://schemas.microsoft.com/office/drawing/2014/main" id="{D65461F4-3D1D-552C-1D23-A817085F43A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567350" y="1906708"/>
              <a:ext cx="586780" cy="757820"/>
            </a:xfrm>
            <a:prstGeom prst="rect">
              <a:avLst/>
            </a:prstGeom>
          </p:spPr>
        </p:pic>
        <p:pic>
          <p:nvPicPr>
            <p:cNvPr id="39" name="Graphic 38" descr="Caret Right with solid fill">
              <a:extLst>
                <a:ext uri="{FF2B5EF4-FFF2-40B4-BE49-F238E27FC236}">
                  <a16:creationId xmlns:a16="http://schemas.microsoft.com/office/drawing/2014/main" id="{65AEA4FB-65F7-7D11-3306-98186C281BF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050376" y="1906426"/>
              <a:ext cx="580436" cy="758384"/>
            </a:xfrm>
            <a:prstGeom prst="rect">
              <a:avLst/>
            </a:prstGeom>
          </p:spPr>
        </p:pic>
        <p:grpSp>
          <p:nvGrpSpPr>
            <p:cNvPr id="60" name="Group 59">
              <a:extLst>
                <a:ext uri="{FF2B5EF4-FFF2-40B4-BE49-F238E27FC236}">
                  <a16:creationId xmlns:a16="http://schemas.microsoft.com/office/drawing/2014/main" id="{29E7C069-D7EE-4C7D-1F1F-F84C18B703FB}"/>
                </a:ext>
              </a:extLst>
            </p:cNvPr>
            <p:cNvGrpSpPr/>
            <p:nvPr/>
          </p:nvGrpSpPr>
          <p:grpSpPr>
            <a:xfrm>
              <a:off x="1728332" y="2003962"/>
              <a:ext cx="7278140" cy="289298"/>
              <a:chOff x="2368875" y="1626317"/>
              <a:chExt cx="7278140" cy="289298"/>
            </a:xfrm>
          </p:grpSpPr>
          <p:sp>
            <p:nvSpPr>
              <p:cNvPr id="57" name="Oval 56">
                <a:extLst>
                  <a:ext uri="{FF2B5EF4-FFF2-40B4-BE49-F238E27FC236}">
                    <a16:creationId xmlns:a16="http://schemas.microsoft.com/office/drawing/2014/main" id="{7099DED4-3A32-25A7-7DBE-CD4E024E0637}"/>
                  </a:ext>
                </a:extLst>
              </p:cNvPr>
              <p:cNvSpPr/>
              <p:nvPr/>
            </p:nvSpPr>
            <p:spPr>
              <a:xfrm>
                <a:off x="2368875" y="1626317"/>
                <a:ext cx="280874" cy="289298"/>
              </a:xfrm>
              <a:prstGeom prst="ellipse">
                <a:avLst/>
              </a:prstGeom>
              <a:solidFill>
                <a:srgbClr val="483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orporate S"/>
                    <a:ea typeface="+mn-ea"/>
                    <a:cs typeface="+mn-cs"/>
                  </a:rPr>
                  <a:t>1</a:t>
                </a:r>
                <a:endParaRPr kumimoji="0" lang="en-AE" sz="1400" b="1" i="0" u="none" strike="noStrike" kern="1200" cap="none" spc="0" normalizeH="0" baseline="0" noProof="0" dirty="0">
                  <a:ln>
                    <a:noFill/>
                  </a:ln>
                  <a:solidFill>
                    <a:prstClr val="white"/>
                  </a:solidFill>
                  <a:effectLst/>
                  <a:uLnTx/>
                  <a:uFillTx/>
                  <a:latin typeface="Corporate S"/>
                  <a:ea typeface="+mn-ea"/>
                  <a:cs typeface="+mn-cs"/>
                </a:endParaRPr>
              </a:p>
            </p:txBody>
          </p:sp>
          <p:sp>
            <p:nvSpPr>
              <p:cNvPr id="58" name="Oval 57">
                <a:extLst>
                  <a:ext uri="{FF2B5EF4-FFF2-40B4-BE49-F238E27FC236}">
                    <a16:creationId xmlns:a16="http://schemas.microsoft.com/office/drawing/2014/main" id="{A7F2E35A-048D-9FDF-8D35-763735927EA8}"/>
                  </a:ext>
                </a:extLst>
              </p:cNvPr>
              <p:cNvSpPr/>
              <p:nvPr/>
            </p:nvSpPr>
            <p:spPr>
              <a:xfrm>
                <a:off x="5866311" y="1626317"/>
                <a:ext cx="280874" cy="289298"/>
              </a:xfrm>
              <a:prstGeom prst="ellipse">
                <a:avLst/>
              </a:prstGeom>
              <a:solidFill>
                <a:srgbClr val="483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orporate S"/>
                    <a:ea typeface="+mn-ea"/>
                    <a:cs typeface="+mn-cs"/>
                  </a:rPr>
                  <a:t>2</a:t>
                </a:r>
                <a:endParaRPr kumimoji="0" lang="en-AE" sz="1400" b="1" i="0" u="none" strike="noStrike" kern="1200" cap="none" spc="0" normalizeH="0" baseline="0" noProof="0">
                  <a:ln>
                    <a:noFill/>
                  </a:ln>
                  <a:solidFill>
                    <a:prstClr val="white"/>
                  </a:solidFill>
                  <a:effectLst/>
                  <a:uLnTx/>
                  <a:uFillTx/>
                  <a:latin typeface="Corporate S"/>
                  <a:ea typeface="+mn-ea"/>
                  <a:cs typeface="+mn-cs"/>
                </a:endParaRPr>
              </a:p>
            </p:txBody>
          </p:sp>
          <p:sp>
            <p:nvSpPr>
              <p:cNvPr id="59" name="Oval 58">
                <a:extLst>
                  <a:ext uri="{FF2B5EF4-FFF2-40B4-BE49-F238E27FC236}">
                    <a16:creationId xmlns:a16="http://schemas.microsoft.com/office/drawing/2014/main" id="{5C4E6C23-7FBC-942A-7B44-386958DD141F}"/>
                  </a:ext>
                </a:extLst>
              </p:cNvPr>
              <p:cNvSpPr/>
              <p:nvPr/>
            </p:nvSpPr>
            <p:spPr>
              <a:xfrm>
                <a:off x="9366141" y="1626317"/>
                <a:ext cx="280874" cy="289298"/>
              </a:xfrm>
              <a:prstGeom prst="ellipse">
                <a:avLst/>
              </a:prstGeom>
              <a:solidFill>
                <a:srgbClr val="483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orporate S"/>
                    <a:ea typeface="+mn-ea"/>
                    <a:cs typeface="+mn-cs"/>
                  </a:rPr>
                  <a:t>3</a:t>
                </a:r>
                <a:endParaRPr kumimoji="0" lang="en-AE" sz="1400" b="1" i="0" u="none" strike="noStrike" kern="1200" cap="none" spc="0" normalizeH="0" baseline="0" noProof="0">
                  <a:ln>
                    <a:noFill/>
                  </a:ln>
                  <a:solidFill>
                    <a:prstClr val="white"/>
                  </a:solidFill>
                  <a:effectLst/>
                  <a:uLnTx/>
                  <a:uFillTx/>
                  <a:latin typeface="Corporate S"/>
                  <a:ea typeface="+mn-ea"/>
                  <a:cs typeface="+mn-cs"/>
                </a:endParaRPr>
              </a:p>
            </p:txBody>
          </p:sp>
        </p:grpSp>
        <p:grpSp>
          <p:nvGrpSpPr>
            <p:cNvPr id="36" name="Group 35">
              <a:extLst>
                <a:ext uri="{FF2B5EF4-FFF2-40B4-BE49-F238E27FC236}">
                  <a16:creationId xmlns:a16="http://schemas.microsoft.com/office/drawing/2014/main" id="{9E7C3D66-BD18-5D55-BFFD-87FE62DC5EA5}"/>
                </a:ext>
              </a:extLst>
            </p:cNvPr>
            <p:cNvGrpSpPr/>
            <p:nvPr/>
          </p:nvGrpSpPr>
          <p:grpSpPr>
            <a:xfrm>
              <a:off x="648102" y="3306135"/>
              <a:ext cx="544436" cy="608909"/>
              <a:chOff x="602366" y="2945019"/>
              <a:chExt cx="658768" cy="736780"/>
            </a:xfrm>
          </p:grpSpPr>
          <p:pic>
            <p:nvPicPr>
              <p:cNvPr id="62" name="Graphic 61" descr="Document with solid fill">
                <a:extLst>
                  <a:ext uri="{FF2B5EF4-FFF2-40B4-BE49-F238E27FC236}">
                    <a16:creationId xmlns:a16="http://schemas.microsoft.com/office/drawing/2014/main" id="{7BFDA23F-B531-8E55-B015-458F2479639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02366" y="2945019"/>
                <a:ext cx="524343" cy="524343"/>
              </a:xfrm>
              <a:prstGeom prst="rect">
                <a:avLst/>
              </a:prstGeom>
            </p:spPr>
          </p:pic>
          <p:pic>
            <p:nvPicPr>
              <p:cNvPr id="64" name="Graphic 63" descr="Magnifying glass outline">
                <a:extLst>
                  <a:ext uri="{FF2B5EF4-FFF2-40B4-BE49-F238E27FC236}">
                    <a16:creationId xmlns:a16="http://schemas.microsoft.com/office/drawing/2014/main" id="{4AACBFEB-978D-8A39-7666-4B574FD2263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78770" y="3299435"/>
                <a:ext cx="382364" cy="382364"/>
              </a:xfrm>
              <a:prstGeom prst="rect">
                <a:avLst/>
              </a:prstGeom>
            </p:spPr>
          </p:pic>
        </p:grpSp>
        <p:grpSp>
          <p:nvGrpSpPr>
            <p:cNvPr id="28" name="Group 27">
              <a:extLst>
                <a:ext uri="{FF2B5EF4-FFF2-40B4-BE49-F238E27FC236}">
                  <a16:creationId xmlns:a16="http://schemas.microsoft.com/office/drawing/2014/main" id="{181013AF-D362-0B2B-8C14-2FA0E5AAAB3F}"/>
                </a:ext>
              </a:extLst>
            </p:cNvPr>
            <p:cNvGrpSpPr/>
            <p:nvPr/>
          </p:nvGrpSpPr>
          <p:grpSpPr>
            <a:xfrm>
              <a:off x="9183299" y="2042618"/>
              <a:ext cx="484028" cy="486000"/>
              <a:chOff x="9194729" y="1686815"/>
              <a:chExt cx="585674" cy="603240"/>
            </a:xfrm>
          </p:grpSpPr>
          <p:sp>
            <p:nvSpPr>
              <p:cNvPr id="56" name="Oval 55">
                <a:extLst>
                  <a:ext uri="{FF2B5EF4-FFF2-40B4-BE49-F238E27FC236}">
                    <a16:creationId xmlns:a16="http://schemas.microsoft.com/office/drawing/2014/main" id="{FEDB7C19-F1C8-C9C7-C347-D21F31D418FA}"/>
                  </a:ext>
                </a:extLst>
              </p:cNvPr>
              <p:cNvSpPr/>
              <p:nvPr/>
            </p:nvSpPr>
            <p:spPr>
              <a:xfrm>
                <a:off x="9194729" y="1686815"/>
                <a:ext cx="585674" cy="603240"/>
              </a:xfrm>
              <a:prstGeom prst="ellipse">
                <a:avLst/>
              </a:prstGeom>
              <a:solidFill>
                <a:srgbClr val="E4E0F5"/>
              </a:solidFill>
              <a:ln>
                <a:solidFill>
                  <a:srgbClr val="483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pic>
            <p:nvPicPr>
              <p:cNvPr id="66" name="Graphic 65" descr="Trophy outline">
                <a:extLst>
                  <a:ext uri="{FF2B5EF4-FFF2-40B4-BE49-F238E27FC236}">
                    <a16:creationId xmlns:a16="http://schemas.microsoft.com/office/drawing/2014/main" id="{12B31CA7-0EA3-AEDC-F9B6-0C99BD9F93A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244339" y="1754930"/>
                <a:ext cx="487456" cy="487456"/>
              </a:xfrm>
              <a:prstGeom prst="rect">
                <a:avLst/>
              </a:prstGeom>
            </p:spPr>
          </p:pic>
        </p:grpSp>
        <p:grpSp>
          <p:nvGrpSpPr>
            <p:cNvPr id="30" name="Group 29">
              <a:extLst>
                <a:ext uri="{FF2B5EF4-FFF2-40B4-BE49-F238E27FC236}">
                  <a16:creationId xmlns:a16="http://schemas.microsoft.com/office/drawing/2014/main" id="{BD86D908-0070-3064-52CB-F261F4BC8F66}"/>
                </a:ext>
              </a:extLst>
            </p:cNvPr>
            <p:cNvGrpSpPr/>
            <p:nvPr/>
          </p:nvGrpSpPr>
          <p:grpSpPr>
            <a:xfrm>
              <a:off x="5688134" y="2042618"/>
              <a:ext cx="484028" cy="486000"/>
              <a:chOff x="5699564" y="1686818"/>
              <a:chExt cx="585674" cy="603240"/>
            </a:xfrm>
          </p:grpSpPr>
          <p:sp>
            <p:nvSpPr>
              <p:cNvPr id="55" name="Oval 54">
                <a:extLst>
                  <a:ext uri="{FF2B5EF4-FFF2-40B4-BE49-F238E27FC236}">
                    <a16:creationId xmlns:a16="http://schemas.microsoft.com/office/drawing/2014/main" id="{4D171E58-1EF8-255D-63F5-9AB35D71669E}"/>
                  </a:ext>
                </a:extLst>
              </p:cNvPr>
              <p:cNvSpPr/>
              <p:nvPr/>
            </p:nvSpPr>
            <p:spPr>
              <a:xfrm>
                <a:off x="5699564" y="1686818"/>
                <a:ext cx="585674" cy="603240"/>
              </a:xfrm>
              <a:prstGeom prst="ellipse">
                <a:avLst/>
              </a:prstGeom>
              <a:solidFill>
                <a:srgbClr val="E4E0F5"/>
              </a:solidFill>
              <a:ln>
                <a:solidFill>
                  <a:srgbClr val="483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pic>
            <p:nvPicPr>
              <p:cNvPr id="72" name="Graphic 71" descr="Scales of justice outline">
                <a:extLst>
                  <a:ext uri="{FF2B5EF4-FFF2-40B4-BE49-F238E27FC236}">
                    <a16:creationId xmlns:a16="http://schemas.microsoft.com/office/drawing/2014/main" id="{2CFADF6A-4A3B-89D2-BB0E-52DC97AA5A16}"/>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751557" y="1736757"/>
                <a:ext cx="487456" cy="487456"/>
              </a:xfrm>
              <a:prstGeom prst="rect">
                <a:avLst/>
              </a:prstGeom>
            </p:spPr>
          </p:pic>
        </p:grpSp>
        <p:grpSp>
          <p:nvGrpSpPr>
            <p:cNvPr id="32" name="Group 31">
              <a:extLst>
                <a:ext uri="{FF2B5EF4-FFF2-40B4-BE49-F238E27FC236}">
                  <a16:creationId xmlns:a16="http://schemas.microsoft.com/office/drawing/2014/main" id="{2462C764-C0C2-9F9D-1B5D-3783C7811309}"/>
                </a:ext>
              </a:extLst>
            </p:cNvPr>
            <p:cNvGrpSpPr/>
            <p:nvPr/>
          </p:nvGrpSpPr>
          <p:grpSpPr>
            <a:xfrm>
              <a:off x="2180699" y="2042618"/>
              <a:ext cx="484028" cy="486000"/>
              <a:chOff x="2255606" y="1686816"/>
              <a:chExt cx="585674" cy="603240"/>
            </a:xfrm>
          </p:grpSpPr>
          <p:sp>
            <p:nvSpPr>
              <p:cNvPr id="53" name="Oval 52">
                <a:extLst>
                  <a:ext uri="{FF2B5EF4-FFF2-40B4-BE49-F238E27FC236}">
                    <a16:creationId xmlns:a16="http://schemas.microsoft.com/office/drawing/2014/main" id="{72418DA7-2AEF-F063-A3C2-3888B8381ADE}"/>
                  </a:ext>
                </a:extLst>
              </p:cNvPr>
              <p:cNvSpPr/>
              <p:nvPr/>
            </p:nvSpPr>
            <p:spPr>
              <a:xfrm>
                <a:off x="2255606" y="1686816"/>
                <a:ext cx="585674" cy="603240"/>
              </a:xfrm>
              <a:prstGeom prst="ellipse">
                <a:avLst/>
              </a:prstGeom>
              <a:solidFill>
                <a:srgbClr val="E4E0F5"/>
              </a:solidFill>
              <a:ln>
                <a:solidFill>
                  <a:srgbClr val="483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pic>
            <p:nvPicPr>
              <p:cNvPr id="74" name="Graphic 73" descr="User with solid fill">
                <a:extLst>
                  <a:ext uri="{FF2B5EF4-FFF2-40B4-BE49-F238E27FC236}">
                    <a16:creationId xmlns:a16="http://schemas.microsoft.com/office/drawing/2014/main" id="{E0723E65-065F-B84A-3BA3-CA945A26AE76}"/>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302935" y="1732830"/>
                <a:ext cx="487456" cy="487456"/>
              </a:xfrm>
              <a:prstGeom prst="rect">
                <a:avLst/>
              </a:prstGeom>
            </p:spPr>
          </p:pic>
        </p:grpSp>
        <p:grpSp>
          <p:nvGrpSpPr>
            <p:cNvPr id="34" name="Group 33">
              <a:extLst>
                <a:ext uri="{FF2B5EF4-FFF2-40B4-BE49-F238E27FC236}">
                  <a16:creationId xmlns:a16="http://schemas.microsoft.com/office/drawing/2014/main" id="{35B31F08-3C06-177E-3030-5DFD4F35BFA3}"/>
                </a:ext>
              </a:extLst>
            </p:cNvPr>
            <p:cNvGrpSpPr/>
            <p:nvPr/>
          </p:nvGrpSpPr>
          <p:grpSpPr>
            <a:xfrm>
              <a:off x="609158" y="4960777"/>
              <a:ext cx="494873" cy="494873"/>
              <a:chOff x="538686" y="4581695"/>
              <a:chExt cx="658676" cy="658676"/>
            </a:xfrm>
          </p:grpSpPr>
          <p:pic>
            <p:nvPicPr>
              <p:cNvPr id="75" name="Graphic 74" descr="User with solid fill">
                <a:extLst>
                  <a:ext uri="{FF2B5EF4-FFF2-40B4-BE49-F238E27FC236}">
                    <a16:creationId xmlns:a16="http://schemas.microsoft.com/office/drawing/2014/main" id="{B530D8A8-1518-49FF-2E90-F5C76927CDE5}"/>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38686" y="4581695"/>
                <a:ext cx="658676" cy="658676"/>
              </a:xfrm>
              <a:prstGeom prst="rect">
                <a:avLst/>
              </a:prstGeom>
            </p:spPr>
          </p:pic>
          <p:pic>
            <p:nvPicPr>
              <p:cNvPr id="76" name="Graphic 75" descr="Star with solid fill">
                <a:extLst>
                  <a:ext uri="{FF2B5EF4-FFF2-40B4-BE49-F238E27FC236}">
                    <a16:creationId xmlns:a16="http://schemas.microsoft.com/office/drawing/2014/main" id="{3EB82A9F-E590-65E2-1A17-00EDCE07CB6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96580" y="4848089"/>
                <a:ext cx="215642" cy="215642"/>
              </a:xfrm>
              <a:prstGeom prst="rect">
                <a:avLst/>
              </a:prstGeom>
            </p:spPr>
          </p:pic>
        </p:grpSp>
      </p:grpSp>
    </p:spTree>
    <p:extLst>
      <p:ext uri="{BB962C8B-B14F-4D97-AF65-F5344CB8AC3E}">
        <p14:creationId xmlns:p14="http://schemas.microsoft.com/office/powerpoint/2010/main" val="1796295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453F5-3AC0-34DE-6267-2E6BB8D0437E}"/>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3BA0EF98-77B5-8635-D1ED-BD5A53663D1A}"/>
              </a:ext>
            </a:extLst>
          </p:cNvPr>
          <p:cNvGraphicFramePr>
            <a:graphicFrameLocks/>
          </p:cNvGraphicFramePr>
          <p:nvPr>
            <p:custDataLst>
              <p:tags r:id="rId1"/>
            </p:custDataLst>
            <p:extLst>
              <p:ext uri="{D42A27DB-BD31-4B8C-83A1-F6EECF244321}">
                <p14:modId xmlns:p14="http://schemas.microsoft.com/office/powerpoint/2010/main" val="4112857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3BA0EF98-77B5-8635-D1ED-BD5A53663D1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AEBA439D-7D13-1E61-83FF-649CB0FA0A1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375096-6367-4A46-9B35-1C341654C780}" type="slidenum">
              <a:rPr kumimoji="0" lang="en-US" sz="900" b="0" i="0" u="none" strike="noStrike" kern="1200" cap="none" spc="0" normalizeH="0" baseline="0" noProof="0" smtClean="0">
                <a:ln>
                  <a:noFill/>
                </a:ln>
                <a:solidFill>
                  <a:prstClr val="black"/>
                </a:solidFill>
                <a:effectLst/>
                <a:uLnTx/>
                <a:uFillTx/>
                <a:latin typeface="Corporate 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a:ln>
                <a:noFill/>
              </a:ln>
              <a:solidFill>
                <a:prstClr val="black"/>
              </a:solidFill>
              <a:effectLst/>
              <a:uLnTx/>
              <a:uFillTx/>
              <a:latin typeface="Corporate S"/>
              <a:ea typeface="+mn-ea"/>
              <a:cs typeface="+mn-cs"/>
            </a:endParaRPr>
          </a:p>
        </p:txBody>
      </p:sp>
      <p:sp>
        <p:nvSpPr>
          <p:cNvPr id="3" name="Text Placeholder 2">
            <a:extLst>
              <a:ext uri="{FF2B5EF4-FFF2-40B4-BE49-F238E27FC236}">
                <a16:creationId xmlns:a16="http://schemas.microsoft.com/office/drawing/2014/main" id="{A7E48C9A-1CB7-21CF-31FC-71D847B75150}"/>
              </a:ext>
            </a:extLst>
          </p:cNvPr>
          <p:cNvSpPr>
            <a:spLocks noGrp="1"/>
          </p:cNvSpPr>
          <p:nvPr>
            <p:ph type="body" sz="quarter" idx="13"/>
          </p:nvPr>
        </p:nvSpPr>
        <p:spPr/>
        <p:txBody>
          <a:bodyPr/>
          <a:lstStyle/>
          <a:p>
            <a:r>
              <a:rPr lang="en-US" dirty="0"/>
              <a:t>The evaluation process is designed to ensure a fair, consistent, and transparent selection of the Visitor Experience Awards finalists and winners</a:t>
            </a:r>
            <a:endParaRPr lang="en-AE" dirty="0"/>
          </a:p>
        </p:txBody>
      </p:sp>
      <p:sp>
        <p:nvSpPr>
          <p:cNvPr id="4" name="Title 3">
            <a:extLst>
              <a:ext uri="{FF2B5EF4-FFF2-40B4-BE49-F238E27FC236}">
                <a16:creationId xmlns:a16="http://schemas.microsoft.com/office/drawing/2014/main" id="{44E8087C-1DF8-0BCF-377D-1CEC75413E38}"/>
              </a:ext>
            </a:extLst>
          </p:cNvPr>
          <p:cNvSpPr>
            <a:spLocks noGrp="1"/>
          </p:cNvSpPr>
          <p:nvPr>
            <p:ph type="title"/>
          </p:nvPr>
        </p:nvSpPr>
        <p:spPr/>
        <p:txBody>
          <a:bodyPr vert="horz" rIns="0"/>
          <a:lstStyle/>
          <a:p>
            <a:r>
              <a:rPr lang="en-US" spc="0" dirty="0"/>
              <a:t>Understanding Your Role as an Evaluator </a:t>
            </a:r>
            <a:r>
              <a:rPr lang="en-US" dirty="0"/>
              <a:t>| Journey</a:t>
            </a:r>
            <a:endParaRPr lang="en-AE" dirty="0"/>
          </a:p>
        </p:txBody>
      </p:sp>
      <p:sp>
        <p:nvSpPr>
          <p:cNvPr id="7" name="Date Placeholder 6">
            <a:extLst>
              <a:ext uri="{FF2B5EF4-FFF2-40B4-BE49-F238E27FC236}">
                <a16:creationId xmlns:a16="http://schemas.microsoft.com/office/drawing/2014/main" id="{D6C31DC9-06E3-9224-D9B0-6C13A715B0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19" name="Text Placeholder 18">
            <a:extLst>
              <a:ext uri="{FF2B5EF4-FFF2-40B4-BE49-F238E27FC236}">
                <a16:creationId xmlns:a16="http://schemas.microsoft.com/office/drawing/2014/main" id="{E74A52ED-D004-7BC9-A7EC-721FC0DCBC30}"/>
              </a:ext>
            </a:extLst>
          </p:cNvPr>
          <p:cNvSpPr>
            <a:spLocks noGrp="1"/>
          </p:cNvSpPr>
          <p:nvPr>
            <p:ph type="body" sz="quarter" idx="14"/>
          </p:nvPr>
        </p:nvSpPr>
        <p:spPr/>
        <p:txBody>
          <a:bodyPr/>
          <a:lstStyle/>
          <a:p>
            <a:endParaRPr lang="en-AE"/>
          </a:p>
        </p:txBody>
      </p:sp>
      <p:cxnSp>
        <p:nvCxnSpPr>
          <p:cNvPr id="5" name="Straight Connector 4">
            <a:extLst>
              <a:ext uri="{FF2B5EF4-FFF2-40B4-BE49-F238E27FC236}">
                <a16:creationId xmlns:a16="http://schemas.microsoft.com/office/drawing/2014/main" id="{3938FCF4-8D54-2EC4-1499-7961FE6FCFF8}"/>
              </a:ext>
            </a:extLst>
          </p:cNvPr>
          <p:cNvCxnSpPr>
            <a:cxnSpLocks/>
          </p:cNvCxnSpPr>
          <p:nvPr/>
        </p:nvCxnSpPr>
        <p:spPr>
          <a:xfrm>
            <a:off x="1148173" y="2114058"/>
            <a:ext cx="10356550" cy="0"/>
          </a:xfrm>
          <a:prstGeom prst="line">
            <a:avLst/>
          </a:prstGeom>
          <a:noFill/>
          <a:ln w="19050" cap="flat" cmpd="sng" algn="ctr">
            <a:solidFill>
              <a:schemeClr val="tx1"/>
            </a:solidFill>
            <a:prstDash val="solid"/>
          </a:ln>
          <a:effectLst/>
        </p:spPr>
      </p:cxnSp>
      <p:sp>
        <p:nvSpPr>
          <p:cNvPr id="11" name="Rectangle: Rounded Corners 10">
            <a:extLst>
              <a:ext uri="{FF2B5EF4-FFF2-40B4-BE49-F238E27FC236}">
                <a16:creationId xmlns:a16="http://schemas.microsoft.com/office/drawing/2014/main" id="{B96253BF-56F1-51A4-5264-2315EB45A08B}"/>
              </a:ext>
            </a:extLst>
          </p:cNvPr>
          <p:cNvSpPr/>
          <p:nvPr/>
        </p:nvSpPr>
        <p:spPr>
          <a:xfrm>
            <a:off x="661018" y="1667770"/>
            <a:ext cx="1504480" cy="846942"/>
          </a:xfrm>
          <a:prstGeom prst="round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lIns="57086" tIns="28543" rIns="57086" bIns="28543"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Open Sans"/>
              <a:ea typeface="+mn-ea"/>
              <a:cs typeface="+mn-cs"/>
            </a:endParaRPr>
          </a:p>
        </p:txBody>
      </p:sp>
      <p:grpSp>
        <p:nvGrpSpPr>
          <p:cNvPr id="75" name="Group 74">
            <a:extLst>
              <a:ext uri="{FF2B5EF4-FFF2-40B4-BE49-F238E27FC236}">
                <a16:creationId xmlns:a16="http://schemas.microsoft.com/office/drawing/2014/main" id="{1363209A-0AD2-4459-9225-27C8CA62B1C0}"/>
              </a:ext>
            </a:extLst>
          </p:cNvPr>
          <p:cNvGrpSpPr/>
          <p:nvPr/>
        </p:nvGrpSpPr>
        <p:grpSpPr>
          <a:xfrm>
            <a:off x="481632" y="2862994"/>
            <a:ext cx="1893043" cy="2753826"/>
            <a:chOff x="502072" y="2862994"/>
            <a:chExt cx="2268752" cy="2753826"/>
          </a:xfrm>
        </p:grpSpPr>
        <p:sp>
          <p:nvSpPr>
            <p:cNvPr id="6" name="Text Placeholder 4">
              <a:extLst>
                <a:ext uri="{FF2B5EF4-FFF2-40B4-BE49-F238E27FC236}">
                  <a16:creationId xmlns:a16="http://schemas.microsoft.com/office/drawing/2014/main" id="{E4D0B6B0-D4C4-6044-707F-0EAFE080DB60}"/>
                </a:ext>
              </a:extLst>
            </p:cNvPr>
            <p:cNvSpPr txBox="1">
              <a:spLocks/>
            </p:cNvSpPr>
            <p:nvPr/>
          </p:nvSpPr>
          <p:spPr bwMode="gray">
            <a:xfrm>
              <a:off x="667265" y="2886576"/>
              <a:ext cx="1902659" cy="440437"/>
            </a:xfrm>
            <a:prstGeom prst="rect">
              <a:avLst/>
            </a:prstGeom>
            <a:noFill/>
          </p:spPr>
          <p:txBody>
            <a:bodyPr vert="horz" lIns="0" tIns="0" rIns="0" bIns="0" rtlCol="0" anchor="ctr">
              <a:noAutofit/>
            </a:bodyPr>
            <a:lstStyle>
              <a:lvl1pPr marL="0" indent="0" algn="l" defTabSz="914400" rtl="0" eaLnBrk="1" latinLnBrk="0" hangingPunct="1">
                <a:spcBef>
                  <a:spcPts val="1200"/>
                </a:spcBef>
                <a:buSzPct val="100000"/>
                <a:buFont typeface="Arial" panose="020B0604020202020204" pitchFamily="34" charset="0"/>
                <a:buNone/>
                <a:defRPr sz="1800" b="0" kern="1200">
                  <a:solidFill>
                    <a:schemeClr val="tx2"/>
                  </a:solidFill>
                  <a:latin typeface="+mn-lt"/>
                  <a:ea typeface="+mn-ea"/>
                  <a:cs typeface="+mn-cs"/>
                </a:defRPr>
              </a:lvl1pPr>
              <a:lvl2pPr marL="2032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2pPr>
              <a:lvl3pPr marL="4318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3pPr>
              <a:lvl4pPr marL="660400" indent="-203200" algn="l" defTabSz="914400" rtl="0" eaLnBrk="1" latinLnBrk="0" hangingPunct="1">
                <a:spcBef>
                  <a:spcPts val="600"/>
                </a:spcBef>
                <a:buClrTx/>
                <a:buSzPct val="100000"/>
                <a:buFont typeface="Arial"/>
                <a:buChar char="◦"/>
                <a:defRPr lang="en-US" sz="1600" kern="1200" baseline="0" dirty="0" smtClean="0">
                  <a:solidFill>
                    <a:schemeClr val="tx2"/>
                  </a:solidFill>
                  <a:latin typeface="+mn-lt"/>
                  <a:ea typeface="+mn-ea"/>
                  <a:cs typeface="+mn-cs"/>
                </a:defRPr>
              </a:lvl4pPr>
              <a:lvl5pPr marL="889000" indent="-203200" algn="l" defTabSz="798513" rtl="0" eaLnBrk="1" latinLnBrk="0" hangingPunct="1">
                <a:spcBef>
                  <a:spcPts val="600"/>
                </a:spcBef>
                <a:buClrTx/>
                <a:buSzPct val="100000"/>
                <a:buFont typeface="Arial"/>
                <a:buChar char="−"/>
                <a:tabLst/>
                <a:defRPr lang="en-US" sz="1600" kern="1200" baseline="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570860" rtl="0" eaLnBrk="1" fontAlgn="auto" latinLnBrk="0" hangingPunct="1">
                <a:lnSpc>
                  <a:spcPct val="120000"/>
                </a:lnSpc>
                <a:spcBef>
                  <a:spcPts val="0"/>
                </a:spcBef>
                <a:spcAft>
                  <a:spcPts val="0"/>
                </a:spcAft>
                <a:buClrTx/>
                <a:buSzPct val="100000"/>
                <a:buFont typeface="Arial" panose="020B0604020202020204" pitchFamily="34" charset="0"/>
                <a:buNone/>
                <a:tabLst/>
                <a:defRPr/>
              </a:pPr>
              <a:r>
                <a:rPr kumimoji="0" lang="en-US" sz="1400" b="1" i="0" u="none" strike="noStrike" kern="6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Receive Applications</a:t>
              </a:r>
            </a:p>
          </p:txBody>
        </p:sp>
        <p:cxnSp>
          <p:nvCxnSpPr>
            <p:cNvPr id="8" name="Straight Connector 7">
              <a:extLst>
                <a:ext uri="{FF2B5EF4-FFF2-40B4-BE49-F238E27FC236}">
                  <a16:creationId xmlns:a16="http://schemas.microsoft.com/office/drawing/2014/main" id="{41BA5942-33D8-97CB-0B6F-E0101B2EF520}"/>
                </a:ext>
              </a:extLst>
            </p:cNvPr>
            <p:cNvCxnSpPr/>
            <p:nvPr/>
          </p:nvCxnSpPr>
          <p:spPr>
            <a:xfrm>
              <a:off x="706123" y="2862994"/>
              <a:ext cx="1803072" cy="0"/>
            </a:xfrm>
            <a:prstGeom prst="line">
              <a:avLst/>
            </a:prstGeom>
            <a:noFill/>
            <a:ln w="19050" cap="flat" cmpd="sng" algn="ctr">
              <a:solidFill>
                <a:schemeClr val="tx1"/>
              </a:solidFill>
              <a:prstDash val="solid"/>
            </a:ln>
            <a:effectLst/>
          </p:spPr>
        </p:cxnSp>
        <p:cxnSp>
          <p:nvCxnSpPr>
            <p:cNvPr id="10" name="Straight Connector 9">
              <a:extLst>
                <a:ext uri="{FF2B5EF4-FFF2-40B4-BE49-F238E27FC236}">
                  <a16:creationId xmlns:a16="http://schemas.microsoft.com/office/drawing/2014/main" id="{95B4172C-A914-EFD6-4047-A64712F59C5F}"/>
                </a:ext>
              </a:extLst>
            </p:cNvPr>
            <p:cNvCxnSpPr/>
            <p:nvPr/>
          </p:nvCxnSpPr>
          <p:spPr>
            <a:xfrm>
              <a:off x="695187" y="3358928"/>
              <a:ext cx="1803072" cy="0"/>
            </a:xfrm>
            <a:prstGeom prst="line">
              <a:avLst/>
            </a:prstGeom>
            <a:noFill/>
            <a:ln w="19050" cap="flat" cmpd="sng" algn="ctr">
              <a:solidFill>
                <a:schemeClr val="tx1"/>
              </a:solidFill>
              <a:prstDash val="solid"/>
            </a:ln>
            <a:effectLst/>
          </p:spPr>
        </p:cxnSp>
        <p:sp>
          <p:nvSpPr>
            <p:cNvPr id="12" name="Rectangle 11">
              <a:extLst>
                <a:ext uri="{FF2B5EF4-FFF2-40B4-BE49-F238E27FC236}">
                  <a16:creationId xmlns:a16="http://schemas.microsoft.com/office/drawing/2014/main" id="{FF1ECFE1-F611-C4F0-F577-7FBA5D0953B6}"/>
                </a:ext>
              </a:extLst>
            </p:cNvPr>
            <p:cNvSpPr/>
            <p:nvPr/>
          </p:nvSpPr>
          <p:spPr>
            <a:xfrm>
              <a:off x="502072" y="4051071"/>
              <a:ext cx="2268752" cy="1565749"/>
            </a:xfrm>
            <a:prstGeom prst="rect">
              <a:avLst/>
            </a:prstGeom>
          </p:spPr>
          <p:txBody>
            <a:bodyPr wrap="square" lIns="57086" tIns="28543" rIns="57086" bIns="28543">
              <a:spAutoFit/>
            </a:bodyPr>
            <a:lstStyle/>
            <a:p>
              <a:pPr marL="0" marR="0" lvl="0" indent="0" algn="ctr" defTabSz="57086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Businesses and frontline professionals submit their applications through the portal, providing responses and supporting evidence for evaluation</a:t>
              </a:r>
            </a:p>
          </p:txBody>
        </p:sp>
        <p:sp>
          <p:nvSpPr>
            <p:cNvPr id="14" name="Rectangle 13">
              <a:extLst>
                <a:ext uri="{FF2B5EF4-FFF2-40B4-BE49-F238E27FC236}">
                  <a16:creationId xmlns:a16="http://schemas.microsoft.com/office/drawing/2014/main" id="{339EC040-73EE-C677-DD32-39B17886CE96}"/>
                </a:ext>
              </a:extLst>
            </p:cNvPr>
            <p:cNvSpPr/>
            <p:nvPr/>
          </p:nvSpPr>
          <p:spPr>
            <a:xfrm>
              <a:off x="724805" y="3481926"/>
              <a:ext cx="1732211" cy="557460"/>
            </a:xfrm>
            <a:prstGeom prst="rect">
              <a:avLst/>
            </a:prstGeom>
          </p:spPr>
          <p:txBody>
            <a:bodyPr wrap="square" lIns="57086" tIns="28543" rIns="57086" bIns="28543">
              <a:spAutoFit/>
            </a:bodyPr>
            <a:lstStyle/>
            <a:p>
              <a:pPr marL="0" marR="0" lvl="0" indent="0" algn="ctr" defTabSz="570860" rtl="0" eaLnBrk="1" fontAlgn="auto" latinLnBrk="0" hangingPunct="1">
                <a:lnSpc>
                  <a:spcPct val="12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Aug. 6 – Sep. 2</a:t>
              </a:r>
              <a:br>
                <a:rPr kumimoji="0" lang="en-US" sz="1400" b="0" i="0"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br>
              <a:r>
                <a:rPr kumimoji="0" lang="en-US" sz="1400" b="1" i="1"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4 weeks</a:t>
              </a:r>
            </a:p>
          </p:txBody>
        </p:sp>
      </p:grpSp>
      <p:cxnSp>
        <p:nvCxnSpPr>
          <p:cNvPr id="15" name="Straight Connector 14">
            <a:extLst>
              <a:ext uri="{FF2B5EF4-FFF2-40B4-BE49-F238E27FC236}">
                <a16:creationId xmlns:a16="http://schemas.microsoft.com/office/drawing/2014/main" id="{874C6587-400C-D092-CF4D-8D0FA5CDCF69}"/>
              </a:ext>
            </a:extLst>
          </p:cNvPr>
          <p:cNvCxnSpPr/>
          <p:nvPr/>
        </p:nvCxnSpPr>
        <p:spPr>
          <a:xfrm>
            <a:off x="2589551" y="3493850"/>
            <a:ext cx="0" cy="2103120"/>
          </a:xfrm>
          <a:prstGeom prst="line">
            <a:avLst/>
          </a:prstGeom>
          <a:ln w="9525" cmpd="sng">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784C4054-4678-FB3F-7B41-D7BDBC9E6A9F}"/>
              </a:ext>
            </a:extLst>
          </p:cNvPr>
          <p:cNvCxnSpPr/>
          <p:nvPr/>
        </p:nvCxnSpPr>
        <p:spPr>
          <a:xfrm>
            <a:off x="5022779" y="3493850"/>
            <a:ext cx="0" cy="2103120"/>
          </a:xfrm>
          <a:prstGeom prst="line">
            <a:avLst/>
          </a:prstGeom>
          <a:ln w="9525" cmpd="sng">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17" name="Rectangle: Rounded Corners 16">
            <a:extLst>
              <a:ext uri="{FF2B5EF4-FFF2-40B4-BE49-F238E27FC236}">
                <a16:creationId xmlns:a16="http://schemas.microsoft.com/office/drawing/2014/main" id="{9A7F9C0E-5FAE-FA14-CB25-039DB2642B2A}"/>
              </a:ext>
            </a:extLst>
          </p:cNvPr>
          <p:cNvSpPr/>
          <p:nvPr/>
        </p:nvSpPr>
        <p:spPr>
          <a:xfrm>
            <a:off x="3077768" y="1667770"/>
            <a:ext cx="1504480" cy="846942"/>
          </a:xfrm>
          <a:prstGeom prst="round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57086" tIns="28543" rIns="57086" bIns="28543"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Open Sans"/>
              <a:ea typeface="+mn-ea"/>
              <a:cs typeface="+mn-cs"/>
            </a:endParaRPr>
          </a:p>
        </p:txBody>
      </p:sp>
      <p:grpSp>
        <p:nvGrpSpPr>
          <p:cNvPr id="74" name="Group 73">
            <a:extLst>
              <a:ext uri="{FF2B5EF4-FFF2-40B4-BE49-F238E27FC236}">
                <a16:creationId xmlns:a16="http://schemas.microsoft.com/office/drawing/2014/main" id="{4CF4D300-2378-4424-F1A8-F1182B40BEFA}"/>
              </a:ext>
            </a:extLst>
          </p:cNvPr>
          <p:cNvGrpSpPr/>
          <p:nvPr/>
        </p:nvGrpSpPr>
        <p:grpSpPr>
          <a:xfrm>
            <a:off x="5254690" y="2857500"/>
            <a:ext cx="2034741" cy="2753826"/>
            <a:chOff x="3304797" y="2862994"/>
            <a:chExt cx="2438572" cy="2753826"/>
          </a:xfrm>
        </p:grpSpPr>
        <p:sp>
          <p:nvSpPr>
            <p:cNvPr id="18" name="Text Placeholder 4">
              <a:extLst>
                <a:ext uri="{FF2B5EF4-FFF2-40B4-BE49-F238E27FC236}">
                  <a16:creationId xmlns:a16="http://schemas.microsoft.com/office/drawing/2014/main" id="{63E10EB7-8716-122C-F932-44A063A086AB}"/>
                </a:ext>
              </a:extLst>
            </p:cNvPr>
            <p:cNvSpPr txBox="1">
              <a:spLocks/>
            </p:cNvSpPr>
            <p:nvPr/>
          </p:nvSpPr>
          <p:spPr bwMode="gray">
            <a:xfrm>
              <a:off x="3622130" y="2886576"/>
              <a:ext cx="1716317" cy="440437"/>
            </a:xfrm>
            <a:prstGeom prst="rect">
              <a:avLst/>
            </a:prstGeom>
            <a:noFill/>
          </p:spPr>
          <p:txBody>
            <a:bodyPr vert="horz" lIns="0" tIns="0" rIns="0" bIns="0" rtlCol="0" anchor="ctr">
              <a:noAutofit/>
            </a:bodyPr>
            <a:lstStyle>
              <a:lvl1pPr marL="0" indent="0" algn="l" defTabSz="914400" rtl="0" eaLnBrk="1" latinLnBrk="0" hangingPunct="1">
                <a:spcBef>
                  <a:spcPts val="1200"/>
                </a:spcBef>
                <a:buSzPct val="100000"/>
                <a:buFont typeface="Arial" panose="020B0604020202020204" pitchFamily="34" charset="0"/>
                <a:buNone/>
                <a:defRPr sz="1800" b="0" kern="1200">
                  <a:solidFill>
                    <a:schemeClr val="tx2"/>
                  </a:solidFill>
                  <a:latin typeface="+mn-lt"/>
                  <a:ea typeface="+mn-ea"/>
                  <a:cs typeface="+mn-cs"/>
                </a:defRPr>
              </a:lvl1pPr>
              <a:lvl2pPr marL="2032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2pPr>
              <a:lvl3pPr marL="4318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3pPr>
              <a:lvl4pPr marL="660400" indent="-203200" algn="l" defTabSz="914400" rtl="0" eaLnBrk="1" latinLnBrk="0" hangingPunct="1">
                <a:spcBef>
                  <a:spcPts val="600"/>
                </a:spcBef>
                <a:buClrTx/>
                <a:buSzPct val="100000"/>
                <a:buFont typeface="Arial"/>
                <a:buChar char="◦"/>
                <a:defRPr lang="en-US" sz="1600" kern="1200" baseline="0" dirty="0" smtClean="0">
                  <a:solidFill>
                    <a:schemeClr val="tx2"/>
                  </a:solidFill>
                  <a:latin typeface="+mn-lt"/>
                  <a:ea typeface="+mn-ea"/>
                  <a:cs typeface="+mn-cs"/>
                </a:defRPr>
              </a:lvl4pPr>
              <a:lvl5pPr marL="889000" indent="-203200" algn="l" defTabSz="798513" rtl="0" eaLnBrk="1" latinLnBrk="0" hangingPunct="1">
                <a:spcBef>
                  <a:spcPts val="600"/>
                </a:spcBef>
                <a:buClrTx/>
                <a:buSzPct val="100000"/>
                <a:buFont typeface="Arial"/>
                <a:buChar char="−"/>
                <a:tabLst/>
                <a:defRPr lang="en-US" sz="1600" kern="1200" baseline="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570860" rtl="0" eaLnBrk="1" fontAlgn="auto" latinLnBrk="0" hangingPunct="1">
                <a:lnSpc>
                  <a:spcPct val="120000"/>
                </a:lnSpc>
                <a:spcBef>
                  <a:spcPts val="0"/>
                </a:spcBef>
                <a:spcAft>
                  <a:spcPts val="0"/>
                </a:spcAft>
                <a:buClrTx/>
                <a:buSzPct val="100000"/>
                <a:buFont typeface="Arial" panose="020B0604020202020204" pitchFamily="34" charset="0"/>
                <a:buNone/>
                <a:tabLst/>
                <a:defRPr/>
              </a:pPr>
              <a:r>
                <a:rPr kumimoji="0" lang="en-US" sz="1400" b="1" i="0" u="none" strike="noStrike" kern="6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Evaluation Rounds</a:t>
              </a:r>
            </a:p>
          </p:txBody>
        </p:sp>
        <p:cxnSp>
          <p:nvCxnSpPr>
            <p:cNvPr id="20" name="Straight Connector 19">
              <a:extLst>
                <a:ext uri="{FF2B5EF4-FFF2-40B4-BE49-F238E27FC236}">
                  <a16:creationId xmlns:a16="http://schemas.microsoft.com/office/drawing/2014/main" id="{4F89979F-F38A-2219-4AF5-F40DEBE673A2}"/>
                </a:ext>
              </a:extLst>
            </p:cNvPr>
            <p:cNvCxnSpPr/>
            <p:nvPr/>
          </p:nvCxnSpPr>
          <p:spPr>
            <a:xfrm>
              <a:off x="3542808" y="2862994"/>
              <a:ext cx="1803072" cy="0"/>
            </a:xfrm>
            <a:prstGeom prst="line">
              <a:avLst/>
            </a:prstGeom>
            <a:noFill/>
            <a:ln w="19050" cap="flat" cmpd="sng" algn="ctr">
              <a:solidFill>
                <a:schemeClr val="tx1"/>
              </a:solidFill>
              <a:prstDash val="solid"/>
            </a:ln>
            <a:effectLst/>
          </p:spPr>
        </p:cxnSp>
        <p:cxnSp>
          <p:nvCxnSpPr>
            <p:cNvPr id="21" name="Straight Connector 20">
              <a:extLst>
                <a:ext uri="{FF2B5EF4-FFF2-40B4-BE49-F238E27FC236}">
                  <a16:creationId xmlns:a16="http://schemas.microsoft.com/office/drawing/2014/main" id="{5A453FC5-79DD-C005-D604-74CE30271ED8}"/>
                </a:ext>
              </a:extLst>
            </p:cNvPr>
            <p:cNvCxnSpPr/>
            <p:nvPr/>
          </p:nvCxnSpPr>
          <p:spPr>
            <a:xfrm>
              <a:off x="3542808" y="3358928"/>
              <a:ext cx="1803072" cy="0"/>
            </a:xfrm>
            <a:prstGeom prst="line">
              <a:avLst/>
            </a:prstGeom>
            <a:noFill/>
            <a:ln w="19050" cap="flat" cmpd="sng" algn="ctr">
              <a:solidFill>
                <a:schemeClr val="tx1"/>
              </a:solidFill>
              <a:prstDash val="solid"/>
            </a:ln>
            <a:effectLst/>
          </p:spPr>
        </p:cxnSp>
        <p:sp>
          <p:nvSpPr>
            <p:cNvPr id="22" name="Rectangle 21">
              <a:extLst>
                <a:ext uri="{FF2B5EF4-FFF2-40B4-BE49-F238E27FC236}">
                  <a16:creationId xmlns:a16="http://schemas.microsoft.com/office/drawing/2014/main" id="{D9EA7313-E79A-97F6-1AB7-CCF0B7F04F7D}"/>
                </a:ext>
              </a:extLst>
            </p:cNvPr>
            <p:cNvSpPr/>
            <p:nvPr/>
          </p:nvSpPr>
          <p:spPr>
            <a:xfrm>
              <a:off x="3304797" y="4051071"/>
              <a:ext cx="2438572" cy="1565749"/>
            </a:xfrm>
            <a:prstGeom prst="rect">
              <a:avLst/>
            </a:prstGeom>
          </p:spPr>
          <p:txBody>
            <a:bodyPr wrap="square" lIns="57086" tIns="28543" rIns="57086" bIns="28543">
              <a:spAutoFit/>
            </a:bodyPr>
            <a:lstStyle/>
            <a:p>
              <a:pPr marL="0" marR="0" lvl="0" indent="0" algn="ctr" defTabSz="57086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Assess each eligible application against the defined evaluation criteria, assigning objective scores and evidence-based comments for each criterion</a:t>
              </a:r>
            </a:p>
          </p:txBody>
        </p:sp>
        <p:sp>
          <p:nvSpPr>
            <p:cNvPr id="23" name="Rectangle 22">
              <a:extLst>
                <a:ext uri="{FF2B5EF4-FFF2-40B4-BE49-F238E27FC236}">
                  <a16:creationId xmlns:a16="http://schemas.microsoft.com/office/drawing/2014/main" id="{D1894827-5A3F-2A54-A9AF-DFAE4E5B2C8B}"/>
                </a:ext>
              </a:extLst>
            </p:cNvPr>
            <p:cNvSpPr/>
            <p:nvPr/>
          </p:nvSpPr>
          <p:spPr>
            <a:xfrm>
              <a:off x="3600325" y="3481926"/>
              <a:ext cx="1795968" cy="557460"/>
            </a:xfrm>
            <a:prstGeom prst="rect">
              <a:avLst/>
            </a:prstGeom>
          </p:spPr>
          <p:txBody>
            <a:bodyPr wrap="square" lIns="57086" tIns="28543" rIns="57086" bIns="28543">
              <a:spAutoFit/>
            </a:bodyPr>
            <a:lstStyle/>
            <a:p>
              <a:pPr lvl="0" algn="ctr" defTabSz="570860">
                <a:lnSpc>
                  <a:spcPct val="120000"/>
                </a:lnSpc>
                <a:defRPr/>
              </a:pPr>
              <a:r>
                <a:rPr lang="en-US" sz="1400" dirty="0">
                  <a:solidFill>
                    <a:srgbClr val="1E1E1E"/>
                  </a:solidFill>
                  <a:ea typeface="Verdana" panose="020B0604030504040204" pitchFamily="34" charset="0"/>
                  <a:cs typeface="Verdana" panose="020B0604030504040204" pitchFamily="34" charset="0"/>
                </a:rPr>
                <a:t>Aug. 27 – Sep. 23</a:t>
              </a:r>
              <a:endParaRPr kumimoji="0" lang="en-US" sz="1400" b="0" i="0"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endParaRPr>
            </a:p>
            <a:p>
              <a:pPr marL="0" marR="0" lvl="0" indent="0" algn="ctr" defTabSz="570860" rtl="0" eaLnBrk="1" fontAlgn="auto" latinLnBrk="0" hangingPunct="1">
                <a:lnSpc>
                  <a:spcPct val="12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4 weeks</a:t>
              </a:r>
            </a:p>
          </p:txBody>
        </p:sp>
      </p:grpSp>
      <p:sp>
        <p:nvSpPr>
          <p:cNvPr id="24" name="Rectangle: Rounded Corners 23">
            <a:extLst>
              <a:ext uri="{FF2B5EF4-FFF2-40B4-BE49-F238E27FC236}">
                <a16:creationId xmlns:a16="http://schemas.microsoft.com/office/drawing/2014/main" id="{E806BF19-A871-47EE-54DA-EB45F496853A}"/>
              </a:ext>
            </a:extLst>
          </p:cNvPr>
          <p:cNvSpPr/>
          <p:nvPr/>
        </p:nvSpPr>
        <p:spPr>
          <a:xfrm>
            <a:off x="7911266" y="1667770"/>
            <a:ext cx="1504478" cy="846942"/>
          </a:xfrm>
          <a:prstGeom prst="round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57086" tIns="28543" rIns="57086" bIns="28543"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Open Sans"/>
              <a:ea typeface="+mn-ea"/>
              <a:cs typeface="+mn-cs"/>
            </a:endParaRPr>
          </a:p>
        </p:txBody>
      </p:sp>
      <p:grpSp>
        <p:nvGrpSpPr>
          <p:cNvPr id="72" name="Group 71">
            <a:extLst>
              <a:ext uri="{FF2B5EF4-FFF2-40B4-BE49-F238E27FC236}">
                <a16:creationId xmlns:a16="http://schemas.microsoft.com/office/drawing/2014/main" id="{643BA270-F6C7-378E-4B92-D768EC183C93}"/>
              </a:ext>
            </a:extLst>
          </p:cNvPr>
          <p:cNvGrpSpPr/>
          <p:nvPr/>
        </p:nvGrpSpPr>
        <p:grpSpPr>
          <a:xfrm>
            <a:off x="2821463" y="2857500"/>
            <a:ext cx="2034742" cy="2753826"/>
            <a:chOff x="9366464" y="2862994"/>
            <a:chExt cx="2438574" cy="2753826"/>
          </a:xfrm>
        </p:grpSpPr>
        <p:sp>
          <p:nvSpPr>
            <p:cNvPr id="25" name="Text Placeholder 4">
              <a:extLst>
                <a:ext uri="{FF2B5EF4-FFF2-40B4-BE49-F238E27FC236}">
                  <a16:creationId xmlns:a16="http://schemas.microsoft.com/office/drawing/2014/main" id="{1ABC2E67-428D-98CE-D5B7-9CE6B67F1EE1}"/>
                </a:ext>
              </a:extLst>
            </p:cNvPr>
            <p:cNvSpPr txBox="1">
              <a:spLocks/>
            </p:cNvSpPr>
            <p:nvPr/>
          </p:nvSpPr>
          <p:spPr bwMode="gray">
            <a:xfrm>
              <a:off x="9719180" y="2886576"/>
              <a:ext cx="1648971" cy="440437"/>
            </a:xfrm>
            <a:prstGeom prst="rect">
              <a:avLst/>
            </a:prstGeom>
            <a:noFill/>
          </p:spPr>
          <p:txBody>
            <a:bodyPr vert="horz" lIns="0" tIns="0" rIns="0" bIns="0" rtlCol="0" anchor="ctr">
              <a:noAutofit/>
            </a:bodyPr>
            <a:lstStyle>
              <a:lvl1pPr marL="0" indent="0" algn="l" defTabSz="914400" rtl="0" eaLnBrk="1" latinLnBrk="0" hangingPunct="1">
                <a:spcBef>
                  <a:spcPts val="1200"/>
                </a:spcBef>
                <a:buSzPct val="100000"/>
                <a:buFont typeface="Arial" panose="020B0604020202020204" pitchFamily="34" charset="0"/>
                <a:buNone/>
                <a:defRPr sz="1800" b="0" kern="1200">
                  <a:solidFill>
                    <a:schemeClr val="tx2"/>
                  </a:solidFill>
                  <a:latin typeface="+mn-lt"/>
                  <a:ea typeface="+mn-ea"/>
                  <a:cs typeface="+mn-cs"/>
                </a:defRPr>
              </a:lvl1pPr>
              <a:lvl2pPr marL="2032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2pPr>
              <a:lvl3pPr marL="4318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3pPr>
              <a:lvl4pPr marL="660400" indent="-203200" algn="l" defTabSz="914400" rtl="0" eaLnBrk="1" latinLnBrk="0" hangingPunct="1">
                <a:spcBef>
                  <a:spcPts val="600"/>
                </a:spcBef>
                <a:buClrTx/>
                <a:buSzPct val="100000"/>
                <a:buFont typeface="Arial"/>
                <a:buChar char="◦"/>
                <a:defRPr lang="en-US" sz="1600" kern="1200" baseline="0" dirty="0" smtClean="0">
                  <a:solidFill>
                    <a:schemeClr val="tx2"/>
                  </a:solidFill>
                  <a:latin typeface="+mn-lt"/>
                  <a:ea typeface="+mn-ea"/>
                  <a:cs typeface="+mn-cs"/>
                </a:defRPr>
              </a:lvl4pPr>
              <a:lvl5pPr marL="889000" indent="-203200" algn="l" defTabSz="798513" rtl="0" eaLnBrk="1" latinLnBrk="0" hangingPunct="1">
                <a:spcBef>
                  <a:spcPts val="600"/>
                </a:spcBef>
                <a:buClrTx/>
                <a:buSzPct val="100000"/>
                <a:buFont typeface="Arial"/>
                <a:buChar char="−"/>
                <a:tabLst/>
                <a:defRPr lang="en-US" sz="1600" kern="1200" baseline="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570860" rtl="0" eaLnBrk="1" fontAlgn="auto" latinLnBrk="0" hangingPunct="1">
                <a:lnSpc>
                  <a:spcPct val="120000"/>
                </a:lnSpc>
                <a:spcBef>
                  <a:spcPts val="0"/>
                </a:spcBef>
                <a:spcAft>
                  <a:spcPts val="0"/>
                </a:spcAft>
                <a:buClrTx/>
                <a:buSzPct val="100000"/>
                <a:buFont typeface="Arial" panose="020B0604020202020204" pitchFamily="34" charset="0"/>
                <a:buNone/>
                <a:tabLst/>
                <a:defRPr/>
              </a:pPr>
              <a:r>
                <a:rPr kumimoji="0" lang="en-US" sz="1400" b="1" i="0" u="none" strike="noStrike" kern="600" cap="none" spc="0" normalizeH="0" baseline="0" noProof="0" dirty="0">
                  <a:ln>
                    <a:noFill/>
                  </a:ln>
                  <a:solidFill>
                    <a:prstClr val="black"/>
                  </a:solidFill>
                  <a:effectLst/>
                  <a:uLnTx/>
                  <a:uFillTx/>
                  <a:latin typeface="+mj-lt"/>
                  <a:ea typeface="Verdana" panose="020B0604030504040204" pitchFamily="34" charset="0"/>
                  <a:cs typeface="Verdana" panose="020B0604030504040204" pitchFamily="34" charset="0"/>
                </a:rPr>
                <a:t>Completion Check</a:t>
              </a:r>
            </a:p>
          </p:txBody>
        </p:sp>
        <p:cxnSp>
          <p:nvCxnSpPr>
            <p:cNvPr id="26" name="Straight Connector 25">
              <a:extLst>
                <a:ext uri="{FF2B5EF4-FFF2-40B4-BE49-F238E27FC236}">
                  <a16:creationId xmlns:a16="http://schemas.microsoft.com/office/drawing/2014/main" id="{F539BF7C-1A55-2E07-15C9-7688163FF3C7}"/>
                </a:ext>
              </a:extLst>
            </p:cNvPr>
            <p:cNvCxnSpPr/>
            <p:nvPr/>
          </p:nvCxnSpPr>
          <p:spPr>
            <a:xfrm>
              <a:off x="9625710" y="2862994"/>
              <a:ext cx="1803069" cy="0"/>
            </a:xfrm>
            <a:prstGeom prst="line">
              <a:avLst/>
            </a:prstGeom>
            <a:noFill/>
            <a:ln w="19050" cap="flat" cmpd="sng" algn="ctr">
              <a:solidFill>
                <a:schemeClr val="tx1"/>
              </a:solidFill>
              <a:prstDash val="solid"/>
            </a:ln>
            <a:effectLst/>
          </p:spPr>
        </p:cxnSp>
        <p:cxnSp>
          <p:nvCxnSpPr>
            <p:cNvPr id="27" name="Straight Connector 26">
              <a:extLst>
                <a:ext uri="{FF2B5EF4-FFF2-40B4-BE49-F238E27FC236}">
                  <a16:creationId xmlns:a16="http://schemas.microsoft.com/office/drawing/2014/main" id="{00674920-D145-D139-BE1B-9813BEC8B98A}"/>
                </a:ext>
              </a:extLst>
            </p:cNvPr>
            <p:cNvCxnSpPr/>
            <p:nvPr/>
          </p:nvCxnSpPr>
          <p:spPr>
            <a:xfrm>
              <a:off x="9609289" y="3358928"/>
              <a:ext cx="1803069" cy="0"/>
            </a:xfrm>
            <a:prstGeom prst="line">
              <a:avLst/>
            </a:prstGeom>
            <a:noFill/>
            <a:ln w="19050" cap="flat" cmpd="sng" algn="ctr">
              <a:solidFill>
                <a:schemeClr val="tx1"/>
              </a:solidFill>
              <a:prstDash val="solid"/>
            </a:ln>
            <a:effectLst/>
          </p:spPr>
        </p:cxnSp>
        <p:sp>
          <p:nvSpPr>
            <p:cNvPr id="28" name="Rectangle 27">
              <a:extLst>
                <a:ext uri="{FF2B5EF4-FFF2-40B4-BE49-F238E27FC236}">
                  <a16:creationId xmlns:a16="http://schemas.microsoft.com/office/drawing/2014/main" id="{88618C5B-0C78-43E3-EFE5-260E848CED5F}"/>
                </a:ext>
              </a:extLst>
            </p:cNvPr>
            <p:cNvSpPr/>
            <p:nvPr/>
          </p:nvSpPr>
          <p:spPr>
            <a:xfrm>
              <a:off x="9647888" y="3481926"/>
              <a:ext cx="1741841" cy="557460"/>
            </a:xfrm>
            <a:prstGeom prst="rect">
              <a:avLst/>
            </a:prstGeom>
          </p:spPr>
          <p:txBody>
            <a:bodyPr wrap="square" lIns="57086" tIns="28543" rIns="57086" bIns="28543">
              <a:spAutoFit/>
            </a:bodyPr>
            <a:lstStyle/>
            <a:p>
              <a:pPr lvl="0" algn="ctr" defTabSz="570860">
                <a:lnSpc>
                  <a:spcPct val="120000"/>
                </a:lnSpc>
                <a:defRPr/>
              </a:pPr>
              <a:r>
                <a:rPr lang="en-US" sz="1400" dirty="0">
                  <a:solidFill>
                    <a:srgbClr val="1E1E1E"/>
                  </a:solidFill>
                  <a:ea typeface="Verdana" panose="020B0604030504040204" pitchFamily="34" charset="0"/>
                  <a:cs typeface="Verdana" panose="020B0604030504040204" pitchFamily="34" charset="0"/>
                </a:rPr>
                <a:t>Aug. 27 – Sep. 23</a:t>
              </a:r>
            </a:p>
            <a:p>
              <a:pPr lvl="0" algn="ctr" defTabSz="570860">
                <a:lnSpc>
                  <a:spcPct val="120000"/>
                </a:lnSpc>
                <a:defRPr/>
              </a:pPr>
              <a:r>
                <a:rPr lang="en-US" sz="1400" b="1" i="1" dirty="0">
                  <a:solidFill>
                    <a:srgbClr val="1E1E1E"/>
                  </a:solidFill>
                  <a:ea typeface="Verdana" panose="020B0604030504040204" pitchFamily="34" charset="0"/>
                  <a:cs typeface="Verdana" panose="020B0604030504040204" pitchFamily="34" charset="0"/>
                </a:rPr>
                <a:t>4 weeks</a:t>
              </a:r>
            </a:p>
          </p:txBody>
        </p:sp>
        <p:sp>
          <p:nvSpPr>
            <p:cNvPr id="29" name="Rectangle 28">
              <a:extLst>
                <a:ext uri="{FF2B5EF4-FFF2-40B4-BE49-F238E27FC236}">
                  <a16:creationId xmlns:a16="http://schemas.microsoft.com/office/drawing/2014/main" id="{5E8D85BE-5D67-A4B3-4642-DCA6297D14CC}"/>
                </a:ext>
              </a:extLst>
            </p:cNvPr>
            <p:cNvSpPr/>
            <p:nvPr/>
          </p:nvSpPr>
          <p:spPr>
            <a:xfrm>
              <a:off x="9366464" y="4051071"/>
              <a:ext cx="2438574" cy="1565749"/>
            </a:xfrm>
            <a:prstGeom prst="rect">
              <a:avLst/>
            </a:prstGeom>
          </p:spPr>
          <p:txBody>
            <a:bodyPr wrap="square" lIns="57086" tIns="28543" rIns="57086" bIns="28543">
              <a:spAutoFit/>
            </a:bodyPr>
            <a:lstStyle/>
            <a:p>
              <a:pPr marL="0" marR="0" lvl="0" indent="0" algn="ctr" defTabSz="57086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mj-lt"/>
                  <a:ea typeface="Verdana" panose="020B0604030504040204" pitchFamily="34" charset="0"/>
                  <a:cs typeface="Verdana" panose="020B0604030504040204" pitchFamily="34" charset="0"/>
                </a:rPr>
                <a:t>Review each assigned application to confirm that all required sections have been completed correctly. If an application is incomplete, return it to the VX Awards team</a:t>
              </a:r>
            </a:p>
          </p:txBody>
        </p:sp>
      </p:grpSp>
      <p:sp>
        <p:nvSpPr>
          <p:cNvPr id="30" name="Rectangle: Rounded Corners 29">
            <a:extLst>
              <a:ext uri="{FF2B5EF4-FFF2-40B4-BE49-F238E27FC236}">
                <a16:creationId xmlns:a16="http://schemas.microsoft.com/office/drawing/2014/main" id="{EE0F273A-F487-8E4B-0B87-2F2799F6C05F}"/>
              </a:ext>
            </a:extLst>
          </p:cNvPr>
          <p:cNvSpPr/>
          <p:nvPr/>
        </p:nvSpPr>
        <p:spPr>
          <a:xfrm>
            <a:off x="5494518" y="1667770"/>
            <a:ext cx="1504478" cy="846942"/>
          </a:xfrm>
          <a:prstGeom prst="round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lIns="57086" tIns="28543" rIns="57086" bIns="28543"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Open Sans"/>
              <a:ea typeface="+mn-ea"/>
              <a:cs typeface="+mn-cs"/>
            </a:endParaRPr>
          </a:p>
        </p:txBody>
      </p:sp>
      <p:grpSp>
        <p:nvGrpSpPr>
          <p:cNvPr id="73" name="Group 72">
            <a:extLst>
              <a:ext uri="{FF2B5EF4-FFF2-40B4-BE49-F238E27FC236}">
                <a16:creationId xmlns:a16="http://schemas.microsoft.com/office/drawing/2014/main" id="{6B1C4913-04C6-3618-85AB-BC28AB772ACD}"/>
              </a:ext>
            </a:extLst>
          </p:cNvPr>
          <p:cNvGrpSpPr/>
          <p:nvPr/>
        </p:nvGrpSpPr>
        <p:grpSpPr>
          <a:xfrm>
            <a:off x="7663581" y="2857500"/>
            <a:ext cx="1960153" cy="2753826"/>
            <a:chOff x="6274821" y="2862994"/>
            <a:chExt cx="2349181" cy="2753826"/>
          </a:xfrm>
        </p:grpSpPr>
        <p:sp>
          <p:nvSpPr>
            <p:cNvPr id="31" name="Text Placeholder 4">
              <a:extLst>
                <a:ext uri="{FF2B5EF4-FFF2-40B4-BE49-F238E27FC236}">
                  <a16:creationId xmlns:a16="http://schemas.microsoft.com/office/drawing/2014/main" id="{12D41248-0142-E5B2-3867-B2E7AAF61412}"/>
                </a:ext>
              </a:extLst>
            </p:cNvPr>
            <p:cNvSpPr txBox="1">
              <a:spLocks/>
            </p:cNvSpPr>
            <p:nvPr/>
          </p:nvSpPr>
          <p:spPr bwMode="gray">
            <a:xfrm>
              <a:off x="6523565" y="2886576"/>
              <a:ext cx="1813867" cy="440437"/>
            </a:xfrm>
            <a:prstGeom prst="rect">
              <a:avLst/>
            </a:prstGeom>
            <a:noFill/>
          </p:spPr>
          <p:txBody>
            <a:bodyPr vert="horz" lIns="0" tIns="0" rIns="0" bIns="0" rtlCol="0" anchor="ctr">
              <a:noAutofit/>
            </a:bodyPr>
            <a:lstStyle>
              <a:lvl1pPr marL="0" indent="0" algn="l" defTabSz="914400" rtl="0" eaLnBrk="1" latinLnBrk="0" hangingPunct="1">
                <a:spcBef>
                  <a:spcPts val="1200"/>
                </a:spcBef>
                <a:buSzPct val="100000"/>
                <a:buFont typeface="Arial" panose="020B0604020202020204" pitchFamily="34" charset="0"/>
                <a:buNone/>
                <a:defRPr sz="1800" b="0" kern="1200">
                  <a:solidFill>
                    <a:schemeClr val="tx2"/>
                  </a:solidFill>
                  <a:latin typeface="+mn-lt"/>
                  <a:ea typeface="+mn-ea"/>
                  <a:cs typeface="+mn-cs"/>
                </a:defRPr>
              </a:lvl1pPr>
              <a:lvl2pPr marL="2032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2pPr>
              <a:lvl3pPr marL="4318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3pPr>
              <a:lvl4pPr marL="660400" indent="-203200" algn="l" defTabSz="914400" rtl="0" eaLnBrk="1" latinLnBrk="0" hangingPunct="1">
                <a:spcBef>
                  <a:spcPts val="600"/>
                </a:spcBef>
                <a:buClrTx/>
                <a:buSzPct val="100000"/>
                <a:buFont typeface="Arial"/>
                <a:buChar char="◦"/>
                <a:defRPr lang="en-US" sz="1600" kern="1200" baseline="0" dirty="0" smtClean="0">
                  <a:solidFill>
                    <a:schemeClr val="tx2"/>
                  </a:solidFill>
                  <a:latin typeface="+mn-lt"/>
                  <a:ea typeface="+mn-ea"/>
                  <a:cs typeface="+mn-cs"/>
                </a:defRPr>
              </a:lvl4pPr>
              <a:lvl5pPr marL="889000" indent="-203200" algn="l" defTabSz="798513" rtl="0" eaLnBrk="1" latinLnBrk="0" hangingPunct="1">
                <a:spcBef>
                  <a:spcPts val="600"/>
                </a:spcBef>
                <a:buClrTx/>
                <a:buSzPct val="100000"/>
                <a:buFont typeface="Arial"/>
                <a:buChar char="−"/>
                <a:tabLst/>
                <a:defRPr lang="en-US" sz="1600" kern="1200" baseline="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570860" rtl="0" eaLnBrk="1" fontAlgn="auto" latinLnBrk="0" hangingPunct="1">
                <a:lnSpc>
                  <a:spcPct val="120000"/>
                </a:lnSpc>
                <a:spcBef>
                  <a:spcPts val="0"/>
                </a:spcBef>
                <a:spcAft>
                  <a:spcPts val="0"/>
                </a:spcAft>
                <a:buClrTx/>
                <a:buSzPct val="100000"/>
                <a:buFont typeface="Arial" panose="020B0604020202020204" pitchFamily="34" charset="0"/>
                <a:buNone/>
                <a:tabLst/>
                <a:defRPr/>
              </a:pPr>
              <a:r>
                <a:rPr kumimoji="0" lang="en-US" sz="1400" b="1" i="0" u="none" strike="noStrike" kern="6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Tie Breaking Rounds</a:t>
              </a:r>
            </a:p>
          </p:txBody>
        </p:sp>
        <p:cxnSp>
          <p:nvCxnSpPr>
            <p:cNvPr id="32" name="Straight Connector 31">
              <a:extLst>
                <a:ext uri="{FF2B5EF4-FFF2-40B4-BE49-F238E27FC236}">
                  <a16:creationId xmlns:a16="http://schemas.microsoft.com/office/drawing/2014/main" id="{8542F592-BF6B-2621-87EC-FFDE2B5CA526}"/>
                </a:ext>
              </a:extLst>
            </p:cNvPr>
            <p:cNvCxnSpPr/>
            <p:nvPr/>
          </p:nvCxnSpPr>
          <p:spPr>
            <a:xfrm>
              <a:off x="6549455" y="2862994"/>
              <a:ext cx="1803070" cy="0"/>
            </a:xfrm>
            <a:prstGeom prst="line">
              <a:avLst/>
            </a:prstGeom>
            <a:noFill/>
            <a:ln w="19050" cap="flat" cmpd="sng" algn="ctr">
              <a:solidFill>
                <a:schemeClr val="tx1"/>
              </a:solidFill>
              <a:prstDash val="solid"/>
            </a:ln>
            <a:effectLst/>
          </p:spPr>
        </p:cxnSp>
        <p:cxnSp>
          <p:nvCxnSpPr>
            <p:cNvPr id="33" name="Straight Connector 32">
              <a:extLst>
                <a:ext uri="{FF2B5EF4-FFF2-40B4-BE49-F238E27FC236}">
                  <a16:creationId xmlns:a16="http://schemas.microsoft.com/office/drawing/2014/main" id="{37581848-5B28-6AB3-52A0-29CE51A0CC6C}"/>
                </a:ext>
              </a:extLst>
            </p:cNvPr>
            <p:cNvCxnSpPr/>
            <p:nvPr/>
          </p:nvCxnSpPr>
          <p:spPr>
            <a:xfrm>
              <a:off x="6534362" y="3358928"/>
              <a:ext cx="1803070" cy="0"/>
            </a:xfrm>
            <a:prstGeom prst="line">
              <a:avLst/>
            </a:prstGeom>
            <a:noFill/>
            <a:ln w="19050" cap="flat" cmpd="sng" algn="ctr">
              <a:solidFill>
                <a:schemeClr val="tx1"/>
              </a:solidFill>
              <a:prstDash val="solid"/>
            </a:ln>
            <a:effectLst/>
          </p:spPr>
        </p:cxnSp>
        <p:sp>
          <p:nvSpPr>
            <p:cNvPr id="34" name="Rectangle 33">
              <a:extLst>
                <a:ext uri="{FF2B5EF4-FFF2-40B4-BE49-F238E27FC236}">
                  <a16:creationId xmlns:a16="http://schemas.microsoft.com/office/drawing/2014/main" id="{3BE3C2E2-9CC3-35EC-EC35-6DD091AEA56E}"/>
                </a:ext>
              </a:extLst>
            </p:cNvPr>
            <p:cNvSpPr/>
            <p:nvPr/>
          </p:nvSpPr>
          <p:spPr>
            <a:xfrm>
              <a:off x="6274821" y="4051071"/>
              <a:ext cx="2349181" cy="1565749"/>
            </a:xfrm>
            <a:prstGeom prst="rect">
              <a:avLst/>
            </a:prstGeom>
          </p:spPr>
          <p:txBody>
            <a:bodyPr wrap="square" lIns="57086" tIns="28543" rIns="57086" bIns="28543">
              <a:spAutoFit/>
            </a:bodyPr>
            <a:lstStyle/>
            <a:p>
              <a:pPr marL="0" marR="0" lvl="0" indent="0" algn="ctr" defTabSz="57086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Where applications receive identical scores, selected evaluators may be invited to complete an additional review to support the final shortlist submitted to the jury.</a:t>
              </a:r>
            </a:p>
          </p:txBody>
        </p:sp>
        <p:sp>
          <p:nvSpPr>
            <p:cNvPr id="35" name="Rectangle 34">
              <a:extLst>
                <a:ext uri="{FF2B5EF4-FFF2-40B4-BE49-F238E27FC236}">
                  <a16:creationId xmlns:a16="http://schemas.microsoft.com/office/drawing/2014/main" id="{781C501B-4F66-CEA9-B90B-DFE2CE0B2DD4}"/>
                </a:ext>
              </a:extLst>
            </p:cNvPr>
            <p:cNvSpPr/>
            <p:nvPr/>
          </p:nvSpPr>
          <p:spPr>
            <a:xfrm>
              <a:off x="6657281" y="3481926"/>
              <a:ext cx="1617607" cy="557460"/>
            </a:xfrm>
            <a:prstGeom prst="rect">
              <a:avLst/>
            </a:prstGeom>
          </p:spPr>
          <p:txBody>
            <a:bodyPr wrap="square" lIns="57086" tIns="28543" rIns="57086" bIns="28543">
              <a:spAutoFit/>
            </a:bodyPr>
            <a:lstStyle/>
            <a:p>
              <a:pPr marL="0" marR="0" lvl="0" indent="0" algn="ctr" defTabSz="57086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rPr>
                <a:t>Sep. 28 – Oct. 2</a:t>
              </a:r>
            </a:p>
            <a:p>
              <a:pPr marL="0" marR="0" lvl="0" indent="0" algn="ctr" defTabSz="570860" rtl="0" eaLnBrk="1" fontAlgn="auto" latinLnBrk="0" hangingPunct="1">
                <a:lnSpc>
                  <a:spcPct val="120000"/>
                </a:lnSpc>
                <a:spcBef>
                  <a:spcPts val="0"/>
                </a:spcBef>
                <a:spcAft>
                  <a:spcPts val="0"/>
                </a:spcAft>
                <a:buClrTx/>
                <a:buSzTx/>
                <a:buFontTx/>
                <a:buNone/>
                <a:tabLst/>
                <a:defRPr/>
              </a:pPr>
              <a:r>
                <a:rPr lang="en-US" sz="1400" b="1" i="1" dirty="0">
                  <a:solidFill>
                    <a:srgbClr val="1E1E1E"/>
                  </a:solidFill>
                  <a:latin typeface="+mj-lt"/>
                  <a:ea typeface="Verdana" panose="020B0604030504040204" pitchFamily="34" charset="0"/>
                  <a:cs typeface="Verdana" panose="020B0604030504040204" pitchFamily="34" charset="0"/>
                </a:rPr>
                <a:t>1 week</a:t>
              </a:r>
              <a:endParaRPr kumimoji="0" lang="en-US" sz="1400" b="1" i="1" u="none" strike="noStrike" kern="1200" cap="none" spc="0" normalizeH="0" baseline="0" noProof="0" dirty="0">
                <a:ln>
                  <a:noFill/>
                </a:ln>
                <a:solidFill>
                  <a:srgbClr val="1E1E1E"/>
                </a:solidFill>
                <a:effectLst/>
                <a:uLnTx/>
                <a:uFillTx/>
                <a:latin typeface="+mj-lt"/>
                <a:ea typeface="Verdana" panose="020B0604030504040204" pitchFamily="34" charset="0"/>
                <a:cs typeface="Verdana" panose="020B0604030504040204" pitchFamily="34" charset="0"/>
              </a:endParaRPr>
            </a:p>
          </p:txBody>
        </p:sp>
      </p:grpSp>
      <p:cxnSp>
        <p:nvCxnSpPr>
          <p:cNvPr id="70" name="Straight Connector 69">
            <a:extLst>
              <a:ext uri="{FF2B5EF4-FFF2-40B4-BE49-F238E27FC236}">
                <a16:creationId xmlns:a16="http://schemas.microsoft.com/office/drawing/2014/main" id="{0184F8FC-038A-D261-D320-5B9EEE31C6AB}"/>
              </a:ext>
            </a:extLst>
          </p:cNvPr>
          <p:cNvCxnSpPr/>
          <p:nvPr/>
        </p:nvCxnSpPr>
        <p:spPr>
          <a:xfrm>
            <a:off x="7448704" y="3493850"/>
            <a:ext cx="0" cy="2103120"/>
          </a:xfrm>
          <a:prstGeom prst="line">
            <a:avLst/>
          </a:prstGeom>
          <a:ln w="9525" cmpd="sng">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77" name="Rectangle: Rounded Corners 76">
            <a:extLst>
              <a:ext uri="{FF2B5EF4-FFF2-40B4-BE49-F238E27FC236}">
                <a16:creationId xmlns:a16="http://schemas.microsoft.com/office/drawing/2014/main" id="{CB2701F2-13AA-8348-BB5D-A234F32A2FF3}"/>
              </a:ext>
            </a:extLst>
          </p:cNvPr>
          <p:cNvSpPr/>
          <p:nvPr/>
        </p:nvSpPr>
        <p:spPr>
          <a:xfrm>
            <a:off x="10328014" y="1667770"/>
            <a:ext cx="1504478" cy="846942"/>
          </a:xfrm>
          <a:prstGeom prst="round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57086" tIns="28543" rIns="57086" bIns="28543"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Open Sans"/>
              <a:ea typeface="+mn-ea"/>
              <a:cs typeface="+mn-cs"/>
            </a:endParaRPr>
          </a:p>
        </p:txBody>
      </p:sp>
      <p:grpSp>
        <p:nvGrpSpPr>
          <p:cNvPr id="78" name="Group 77">
            <a:extLst>
              <a:ext uri="{FF2B5EF4-FFF2-40B4-BE49-F238E27FC236}">
                <a16:creationId xmlns:a16="http://schemas.microsoft.com/office/drawing/2014/main" id="{4C1821BC-B23A-C3BA-4C93-DC806D2CD56A}"/>
              </a:ext>
            </a:extLst>
          </p:cNvPr>
          <p:cNvGrpSpPr/>
          <p:nvPr/>
        </p:nvGrpSpPr>
        <p:grpSpPr>
          <a:xfrm>
            <a:off x="10172134" y="2862994"/>
            <a:ext cx="1816239" cy="2753826"/>
            <a:chOff x="9455313" y="2862994"/>
            <a:chExt cx="2176705" cy="2753826"/>
          </a:xfrm>
        </p:grpSpPr>
        <p:sp>
          <p:nvSpPr>
            <p:cNvPr id="79" name="Text Placeholder 4">
              <a:extLst>
                <a:ext uri="{FF2B5EF4-FFF2-40B4-BE49-F238E27FC236}">
                  <a16:creationId xmlns:a16="http://schemas.microsoft.com/office/drawing/2014/main" id="{0A7DE46F-A521-ECAD-6964-8FB2724051EA}"/>
                </a:ext>
              </a:extLst>
            </p:cNvPr>
            <p:cNvSpPr txBox="1">
              <a:spLocks/>
            </p:cNvSpPr>
            <p:nvPr/>
          </p:nvSpPr>
          <p:spPr bwMode="gray">
            <a:xfrm>
              <a:off x="9719180" y="2886576"/>
              <a:ext cx="1648971" cy="440437"/>
            </a:xfrm>
            <a:prstGeom prst="rect">
              <a:avLst/>
            </a:prstGeom>
            <a:noFill/>
          </p:spPr>
          <p:txBody>
            <a:bodyPr vert="horz" lIns="0" tIns="0" rIns="0" bIns="0" rtlCol="0" anchor="ctr">
              <a:noAutofit/>
            </a:bodyPr>
            <a:lstStyle>
              <a:lvl1pPr marL="0" indent="0" algn="l" defTabSz="914400" rtl="0" eaLnBrk="1" latinLnBrk="0" hangingPunct="1">
                <a:spcBef>
                  <a:spcPts val="1200"/>
                </a:spcBef>
                <a:buSzPct val="100000"/>
                <a:buFont typeface="Arial" panose="020B0604020202020204" pitchFamily="34" charset="0"/>
                <a:buNone/>
                <a:defRPr sz="1800" b="0" kern="1200">
                  <a:solidFill>
                    <a:schemeClr val="tx2"/>
                  </a:solidFill>
                  <a:latin typeface="+mn-lt"/>
                  <a:ea typeface="+mn-ea"/>
                  <a:cs typeface="+mn-cs"/>
                </a:defRPr>
              </a:lvl1pPr>
              <a:lvl2pPr marL="2032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2pPr>
              <a:lvl3pPr marL="431800" indent="-203200" algn="l" defTabSz="914400" rtl="0" eaLnBrk="1" latinLnBrk="0" hangingPunct="1">
                <a:spcBef>
                  <a:spcPts val="600"/>
                </a:spcBef>
                <a:buClrTx/>
                <a:buSzPct val="100000"/>
                <a:buFont typeface="Arial"/>
                <a:buChar char="−"/>
                <a:defRPr lang="en-US" sz="1800" kern="1200" dirty="0" smtClean="0">
                  <a:solidFill>
                    <a:schemeClr val="tx2"/>
                  </a:solidFill>
                  <a:latin typeface="+mn-lt"/>
                  <a:ea typeface="+mn-ea"/>
                  <a:cs typeface="+mn-cs"/>
                </a:defRPr>
              </a:lvl3pPr>
              <a:lvl4pPr marL="660400" indent="-203200" algn="l" defTabSz="914400" rtl="0" eaLnBrk="1" latinLnBrk="0" hangingPunct="1">
                <a:spcBef>
                  <a:spcPts val="600"/>
                </a:spcBef>
                <a:buClrTx/>
                <a:buSzPct val="100000"/>
                <a:buFont typeface="Arial"/>
                <a:buChar char="◦"/>
                <a:defRPr lang="en-US" sz="1600" kern="1200" baseline="0" dirty="0" smtClean="0">
                  <a:solidFill>
                    <a:schemeClr val="tx2"/>
                  </a:solidFill>
                  <a:latin typeface="+mn-lt"/>
                  <a:ea typeface="+mn-ea"/>
                  <a:cs typeface="+mn-cs"/>
                </a:defRPr>
              </a:lvl4pPr>
              <a:lvl5pPr marL="889000" indent="-203200" algn="l" defTabSz="798513" rtl="0" eaLnBrk="1" latinLnBrk="0" hangingPunct="1">
                <a:spcBef>
                  <a:spcPts val="600"/>
                </a:spcBef>
                <a:buClrTx/>
                <a:buSzPct val="100000"/>
                <a:buFont typeface="Arial"/>
                <a:buChar char="−"/>
                <a:tabLst/>
                <a:defRPr lang="en-US" sz="1600" kern="1200" baseline="0" dirty="0" smtClean="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570860" rtl="0" eaLnBrk="1" fontAlgn="auto" latinLnBrk="0" hangingPunct="1">
                <a:lnSpc>
                  <a:spcPct val="120000"/>
                </a:lnSpc>
                <a:spcBef>
                  <a:spcPts val="0"/>
                </a:spcBef>
                <a:spcAft>
                  <a:spcPts val="0"/>
                </a:spcAft>
                <a:buClrTx/>
                <a:buSzPct val="100000"/>
                <a:buFont typeface="Arial" panose="020B0604020202020204" pitchFamily="34" charset="0"/>
                <a:buNone/>
                <a:tabLst/>
                <a:defRPr/>
              </a:pPr>
              <a:r>
                <a:rPr kumimoji="0" lang="en-US" sz="1400" b="1" i="0" u="none" strike="noStrike" kern="600" cap="none" spc="0" normalizeH="0" baseline="0" noProof="0" dirty="0">
                  <a:ln>
                    <a:noFill/>
                  </a:ln>
                  <a:solidFill>
                    <a:prstClr val="black"/>
                  </a:solidFill>
                  <a:effectLst/>
                  <a:uLnTx/>
                  <a:uFillTx/>
                  <a:latin typeface="+mj-lt"/>
                  <a:ea typeface="Verdana" panose="020B0604030504040204" pitchFamily="34" charset="0"/>
                  <a:cs typeface="Verdana" panose="020B0604030504040204" pitchFamily="34" charset="0"/>
                </a:rPr>
                <a:t>Awards Ceremony</a:t>
              </a:r>
            </a:p>
          </p:txBody>
        </p:sp>
        <p:cxnSp>
          <p:nvCxnSpPr>
            <p:cNvPr id="80" name="Straight Connector 79">
              <a:extLst>
                <a:ext uri="{FF2B5EF4-FFF2-40B4-BE49-F238E27FC236}">
                  <a16:creationId xmlns:a16="http://schemas.microsoft.com/office/drawing/2014/main" id="{D1699C32-ADF8-B5B2-89F9-3880F839D6D5}"/>
                </a:ext>
              </a:extLst>
            </p:cNvPr>
            <p:cNvCxnSpPr/>
            <p:nvPr/>
          </p:nvCxnSpPr>
          <p:spPr>
            <a:xfrm>
              <a:off x="9625710" y="2862994"/>
              <a:ext cx="1803069" cy="0"/>
            </a:xfrm>
            <a:prstGeom prst="line">
              <a:avLst/>
            </a:prstGeom>
            <a:noFill/>
            <a:ln w="19050" cap="flat" cmpd="sng" algn="ctr">
              <a:solidFill>
                <a:schemeClr val="tx1"/>
              </a:solidFill>
              <a:prstDash val="solid"/>
            </a:ln>
            <a:effectLst/>
          </p:spPr>
        </p:cxnSp>
        <p:cxnSp>
          <p:nvCxnSpPr>
            <p:cNvPr id="81" name="Straight Connector 80">
              <a:extLst>
                <a:ext uri="{FF2B5EF4-FFF2-40B4-BE49-F238E27FC236}">
                  <a16:creationId xmlns:a16="http://schemas.microsoft.com/office/drawing/2014/main" id="{F35A5428-8E1B-4D0B-401E-59B4B891016F}"/>
                </a:ext>
              </a:extLst>
            </p:cNvPr>
            <p:cNvCxnSpPr/>
            <p:nvPr/>
          </p:nvCxnSpPr>
          <p:spPr>
            <a:xfrm>
              <a:off x="9609289" y="3358928"/>
              <a:ext cx="1803069" cy="0"/>
            </a:xfrm>
            <a:prstGeom prst="line">
              <a:avLst/>
            </a:prstGeom>
            <a:noFill/>
            <a:ln w="19050" cap="flat" cmpd="sng" algn="ctr">
              <a:solidFill>
                <a:schemeClr val="tx1"/>
              </a:solidFill>
              <a:prstDash val="solid"/>
            </a:ln>
            <a:effectLst/>
          </p:spPr>
        </p:cxnSp>
        <p:sp>
          <p:nvSpPr>
            <p:cNvPr id="82" name="Rectangle 81">
              <a:extLst>
                <a:ext uri="{FF2B5EF4-FFF2-40B4-BE49-F238E27FC236}">
                  <a16:creationId xmlns:a16="http://schemas.microsoft.com/office/drawing/2014/main" id="{495BF84D-99D6-017C-11E9-1952E0129493}"/>
                </a:ext>
              </a:extLst>
            </p:cNvPr>
            <p:cNvSpPr/>
            <p:nvPr/>
          </p:nvSpPr>
          <p:spPr>
            <a:xfrm>
              <a:off x="9734862" y="3481926"/>
              <a:ext cx="1617606" cy="557460"/>
            </a:xfrm>
            <a:prstGeom prst="rect">
              <a:avLst/>
            </a:prstGeom>
          </p:spPr>
          <p:txBody>
            <a:bodyPr wrap="square" lIns="57086" tIns="28543" rIns="57086" bIns="28543">
              <a:spAutoFit/>
            </a:bodyPr>
            <a:lstStyle/>
            <a:p>
              <a:pPr marL="0" marR="0" lvl="0" indent="0" algn="ctr" defTabSz="570860" rtl="0" eaLnBrk="1" fontAlgn="auto" latinLnBrk="0" hangingPunct="1">
                <a:lnSpc>
                  <a:spcPct val="12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mj-lt"/>
                  <a:ea typeface="Verdana" panose="020B0604030504040204" pitchFamily="34" charset="0"/>
                  <a:cs typeface="Verdana" panose="020B0604030504040204" pitchFamily="34" charset="0"/>
                </a:rPr>
                <a:t>Nov. 26</a:t>
              </a:r>
            </a:p>
            <a:p>
              <a:pPr marL="0" marR="0" lvl="0" indent="0" algn="ctr" defTabSz="570860" rtl="0" eaLnBrk="1" fontAlgn="auto" latinLnBrk="0" hangingPunct="1">
                <a:lnSpc>
                  <a:spcPct val="12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mj-lt"/>
                  <a:ea typeface="Verdana" panose="020B0604030504040204" pitchFamily="34" charset="0"/>
                  <a:cs typeface="Verdana" panose="020B0604030504040204" pitchFamily="34" charset="0"/>
                </a:rPr>
                <a:t>Q4 2026</a:t>
              </a:r>
            </a:p>
          </p:txBody>
        </p:sp>
        <p:sp>
          <p:nvSpPr>
            <p:cNvPr id="83" name="Rectangle 82">
              <a:extLst>
                <a:ext uri="{FF2B5EF4-FFF2-40B4-BE49-F238E27FC236}">
                  <a16:creationId xmlns:a16="http://schemas.microsoft.com/office/drawing/2014/main" id="{B9C0A7FF-2211-1D72-5AF0-4E8A06EFC7EC}"/>
                </a:ext>
              </a:extLst>
            </p:cNvPr>
            <p:cNvSpPr/>
            <p:nvPr/>
          </p:nvSpPr>
          <p:spPr>
            <a:xfrm>
              <a:off x="9455313" y="4051071"/>
              <a:ext cx="2176705" cy="1565749"/>
            </a:xfrm>
            <a:prstGeom prst="rect">
              <a:avLst/>
            </a:prstGeom>
          </p:spPr>
          <p:txBody>
            <a:bodyPr wrap="square" lIns="57086" tIns="28543" rIns="57086" bIns="28543">
              <a:spAutoFit/>
            </a:bodyPr>
            <a:lstStyle/>
            <a:p>
              <a:pPr marL="0" marR="0" lvl="0" indent="0" algn="ctr" defTabSz="57086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mj-lt"/>
                  <a:ea typeface="Verdana" panose="020B0604030504040204" pitchFamily="34" charset="0"/>
                  <a:cs typeface="Verdana" panose="020B0604030504040204" pitchFamily="34" charset="0"/>
                </a:rPr>
                <a:t>Following the jury's final decision, attend the Visitor Experience Awards ceremony to celebrate and recognize this year's winners.</a:t>
              </a:r>
            </a:p>
          </p:txBody>
        </p:sp>
      </p:grpSp>
      <p:cxnSp>
        <p:nvCxnSpPr>
          <p:cNvPr id="84" name="Straight Connector 83">
            <a:extLst>
              <a:ext uri="{FF2B5EF4-FFF2-40B4-BE49-F238E27FC236}">
                <a16:creationId xmlns:a16="http://schemas.microsoft.com/office/drawing/2014/main" id="{7327590C-E435-B93A-2124-3A23039AD1A8}"/>
              </a:ext>
            </a:extLst>
          </p:cNvPr>
          <p:cNvCxnSpPr/>
          <p:nvPr/>
        </p:nvCxnSpPr>
        <p:spPr>
          <a:xfrm>
            <a:off x="9869737" y="3493850"/>
            <a:ext cx="0" cy="2103120"/>
          </a:xfrm>
          <a:prstGeom prst="line">
            <a:avLst/>
          </a:prstGeom>
          <a:ln w="9525" cmpd="sng">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grpSp>
        <p:nvGrpSpPr>
          <p:cNvPr id="58" name="Group 844">
            <a:extLst>
              <a:ext uri="{FF2B5EF4-FFF2-40B4-BE49-F238E27FC236}">
                <a16:creationId xmlns:a16="http://schemas.microsoft.com/office/drawing/2014/main" id="{4F270ED0-C88D-3203-654D-F3CFA07C2C05}"/>
              </a:ext>
            </a:extLst>
          </p:cNvPr>
          <p:cNvGrpSpPr>
            <a:grpSpLocks noChangeAspect="1"/>
          </p:cNvGrpSpPr>
          <p:nvPr/>
        </p:nvGrpSpPr>
        <p:grpSpPr bwMode="auto">
          <a:xfrm>
            <a:off x="10760721" y="1787866"/>
            <a:ext cx="584257" cy="584256"/>
            <a:chOff x="4301" y="3046"/>
            <a:chExt cx="340" cy="340"/>
          </a:xfrm>
          <a:solidFill>
            <a:schemeClr val="tx1"/>
          </a:solidFill>
        </p:grpSpPr>
        <p:sp>
          <p:nvSpPr>
            <p:cNvPr id="59" name="Freeform 845">
              <a:extLst>
                <a:ext uri="{FF2B5EF4-FFF2-40B4-BE49-F238E27FC236}">
                  <a16:creationId xmlns:a16="http://schemas.microsoft.com/office/drawing/2014/main" id="{2702E15B-659C-33E1-FB93-C51E5907C28C}"/>
                </a:ext>
              </a:extLst>
            </p:cNvPr>
            <p:cNvSpPr>
              <a:spLocks noEditPoints="1"/>
            </p:cNvSpPr>
            <p:nvPr/>
          </p:nvSpPr>
          <p:spPr bwMode="auto">
            <a:xfrm>
              <a:off x="4371" y="3166"/>
              <a:ext cx="57" cy="142"/>
            </a:xfrm>
            <a:custGeom>
              <a:avLst/>
              <a:gdLst>
                <a:gd name="T0" fmla="*/ 54 w 86"/>
                <a:gd name="T1" fmla="*/ 0 h 213"/>
                <a:gd name="T2" fmla="*/ 32 w 86"/>
                <a:gd name="T3" fmla="*/ 0 h 213"/>
                <a:gd name="T4" fmla="*/ 22 w 86"/>
                <a:gd name="T5" fmla="*/ 9 h 213"/>
                <a:gd name="T6" fmla="*/ 1 w 86"/>
                <a:gd name="T7" fmla="*/ 115 h 213"/>
                <a:gd name="T8" fmla="*/ 3 w 86"/>
                <a:gd name="T9" fmla="*/ 124 h 213"/>
                <a:gd name="T10" fmla="*/ 11 w 86"/>
                <a:gd name="T11" fmla="*/ 128 h 213"/>
                <a:gd name="T12" fmla="*/ 11 w 86"/>
                <a:gd name="T13" fmla="*/ 203 h 213"/>
                <a:gd name="T14" fmla="*/ 22 w 86"/>
                <a:gd name="T15" fmla="*/ 213 h 213"/>
                <a:gd name="T16" fmla="*/ 32 w 86"/>
                <a:gd name="T17" fmla="*/ 203 h 213"/>
                <a:gd name="T18" fmla="*/ 32 w 86"/>
                <a:gd name="T19" fmla="*/ 128 h 213"/>
                <a:gd name="T20" fmla="*/ 54 w 86"/>
                <a:gd name="T21" fmla="*/ 128 h 213"/>
                <a:gd name="T22" fmla="*/ 54 w 86"/>
                <a:gd name="T23" fmla="*/ 203 h 213"/>
                <a:gd name="T24" fmla="*/ 64 w 86"/>
                <a:gd name="T25" fmla="*/ 213 h 213"/>
                <a:gd name="T26" fmla="*/ 75 w 86"/>
                <a:gd name="T27" fmla="*/ 203 h 213"/>
                <a:gd name="T28" fmla="*/ 75 w 86"/>
                <a:gd name="T29" fmla="*/ 128 h 213"/>
                <a:gd name="T30" fmla="*/ 83 w 86"/>
                <a:gd name="T31" fmla="*/ 124 h 213"/>
                <a:gd name="T32" fmla="*/ 85 w 86"/>
                <a:gd name="T33" fmla="*/ 115 h 213"/>
                <a:gd name="T34" fmla="*/ 64 w 86"/>
                <a:gd name="T35" fmla="*/ 9 h 213"/>
                <a:gd name="T36" fmla="*/ 54 w 86"/>
                <a:gd name="T37" fmla="*/ 0 h 213"/>
                <a:gd name="T38" fmla="*/ 41 w 86"/>
                <a:gd name="T39" fmla="*/ 21 h 213"/>
                <a:gd name="T40" fmla="*/ 45 w 86"/>
                <a:gd name="T41" fmla="*/ 21 h 213"/>
                <a:gd name="T42" fmla="*/ 62 w 86"/>
                <a:gd name="T43" fmla="*/ 107 h 213"/>
                <a:gd name="T44" fmla="*/ 24 w 86"/>
                <a:gd name="T45" fmla="*/ 107 h 213"/>
                <a:gd name="T46" fmla="*/ 41 w 86"/>
                <a:gd name="T47" fmla="*/ 2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6" h="213">
                  <a:moveTo>
                    <a:pt x="54" y="0"/>
                  </a:moveTo>
                  <a:cubicBezTo>
                    <a:pt x="32" y="0"/>
                    <a:pt x="32" y="0"/>
                    <a:pt x="32" y="0"/>
                  </a:cubicBezTo>
                  <a:cubicBezTo>
                    <a:pt x="27" y="0"/>
                    <a:pt x="23" y="4"/>
                    <a:pt x="22" y="9"/>
                  </a:cubicBezTo>
                  <a:cubicBezTo>
                    <a:pt x="1" y="115"/>
                    <a:pt x="1" y="115"/>
                    <a:pt x="1" y="115"/>
                  </a:cubicBezTo>
                  <a:cubicBezTo>
                    <a:pt x="0" y="118"/>
                    <a:pt x="1" y="122"/>
                    <a:pt x="3" y="124"/>
                  </a:cubicBezTo>
                  <a:cubicBezTo>
                    <a:pt x="5" y="127"/>
                    <a:pt x="8" y="128"/>
                    <a:pt x="11" y="128"/>
                  </a:cubicBezTo>
                  <a:cubicBezTo>
                    <a:pt x="11" y="203"/>
                    <a:pt x="11" y="203"/>
                    <a:pt x="11" y="203"/>
                  </a:cubicBezTo>
                  <a:cubicBezTo>
                    <a:pt x="11" y="209"/>
                    <a:pt x="16" y="213"/>
                    <a:pt x="22" y="213"/>
                  </a:cubicBezTo>
                  <a:cubicBezTo>
                    <a:pt x="28" y="213"/>
                    <a:pt x="32" y="209"/>
                    <a:pt x="32" y="203"/>
                  </a:cubicBezTo>
                  <a:cubicBezTo>
                    <a:pt x="32" y="128"/>
                    <a:pt x="32" y="128"/>
                    <a:pt x="32" y="128"/>
                  </a:cubicBezTo>
                  <a:cubicBezTo>
                    <a:pt x="54" y="128"/>
                    <a:pt x="54" y="128"/>
                    <a:pt x="54" y="128"/>
                  </a:cubicBezTo>
                  <a:cubicBezTo>
                    <a:pt x="54" y="203"/>
                    <a:pt x="54" y="203"/>
                    <a:pt x="54" y="203"/>
                  </a:cubicBezTo>
                  <a:cubicBezTo>
                    <a:pt x="54" y="209"/>
                    <a:pt x="58" y="213"/>
                    <a:pt x="64" y="213"/>
                  </a:cubicBezTo>
                  <a:cubicBezTo>
                    <a:pt x="70" y="213"/>
                    <a:pt x="75" y="209"/>
                    <a:pt x="75" y="203"/>
                  </a:cubicBezTo>
                  <a:cubicBezTo>
                    <a:pt x="75" y="128"/>
                    <a:pt x="75" y="128"/>
                    <a:pt x="75" y="128"/>
                  </a:cubicBezTo>
                  <a:cubicBezTo>
                    <a:pt x="78" y="128"/>
                    <a:pt x="81" y="127"/>
                    <a:pt x="83" y="124"/>
                  </a:cubicBezTo>
                  <a:cubicBezTo>
                    <a:pt x="85" y="122"/>
                    <a:pt x="86" y="118"/>
                    <a:pt x="85" y="115"/>
                  </a:cubicBezTo>
                  <a:cubicBezTo>
                    <a:pt x="64" y="9"/>
                    <a:pt x="64" y="9"/>
                    <a:pt x="64" y="9"/>
                  </a:cubicBezTo>
                  <a:cubicBezTo>
                    <a:pt x="63" y="4"/>
                    <a:pt x="59" y="0"/>
                    <a:pt x="54" y="0"/>
                  </a:cubicBezTo>
                  <a:close/>
                  <a:moveTo>
                    <a:pt x="41" y="21"/>
                  </a:moveTo>
                  <a:cubicBezTo>
                    <a:pt x="45" y="21"/>
                    <a:pt x="45" y="21"/>
                    <a:pt x="45" y="21"/>
                  </a:cubicBezTo>
                  <a:cubicBezTo>
                    <a:pt x="62" y="107"/>
                    <a:pt x="62" y="107"/>
                    <a:pt x="62" y="107"/>
                  </a:cubicBezTo>
                  <a:cubicBezTo>
                    <a:pt x="24" y="107"/>
                    <a:pt x="24" y="107"/>
                    <a:pt x="24" y="107"/>
                  </a:cubicBezTo>
                  <a:lnTo>
                    <a:pt x="41" y="2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60" name="Freeform 846">
              <a:extLst>
                <a:ext uri="{FF2B5EF4-FFF2-40B4-BE49-F238E27FC236}">
                  <a16:creationId xmlns:a16="http://schemas.microsoft.com/office/drawing/2014/main" id="{08C913A3-982B-D6E8-BDDA-FE49A9DDF1E0}"/>
                </a:ext>
              </a:extLst>
            </p:cNvPr>
            <p:cNvSpPr>
              <a:spLocks noEditPoints="1"/>
            </p:cNvSpPr>
            <p:nvPr/>
          </p:nvSpPr>
          <p:spPr bwMode="auto">
            <a:xfrm>
              <a:off x="4379" y="3110"/>
              <a:ext cx="42" cy="42"/>
            </a:xfrm>
            <a:custGeom>
              <a:avLst/>
              <a:gdLst>
                <a:gd name="T0" fmla="*/ 32 w 64"/>
                <a:gd name="T1" fmla="*/ 64 h 64"/>
                <a:gd name="T2" fmla="*/ 64 w 64"/>
                <a:gd name="T3" fmla="*/ 32 h 64"/>
                <a:gd name="T4" fmla="*/ 32 w 64"/>
                <a:gd name="T5" fmla="*/ 0 h 64"/>
                <a:gd name="T6" fmla="*/ 0 w 64"/>
                <a:gd name="T7" fmla="*/ 32 h 64"/>
                <a:gd name="T8" fmla="*/ 32 w 64"/>
                <a:gd name="T9" fmla="*/ 64 h 64"/>
                <a:gd name="T10" fmla="*/ 32 w 64"/>
                <a:gd name="T11" fmla="*/ 21 h 64"/>
                <a:gd name="T12" fmla="*/ 43 w 64"/>
                <a:gd name="T13" fmla="*/ 32 h 64"/>
                <a:gd name="T14" fmla="*/ 32 w 64"/>
                <a:gd name="T15" fmla="*/ 42 h 64"/>
                <a:gd name="T16" fmla="*/ 21 w 64"/>
                <a:gd name="T17" fmla="*/ 32 h 64"/>
                <a:gd name="T18" fmla="*/ 32 w 64"/>
                <a:gd name="T19" fmla="*/ 2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50" y="64"/>
                    <a:pt x="64" y="49"/>
                    <a:pt x="64" y="32"/>
                  </a:cubicBezTo>
                  <a:cubicBezTo>
                    <a:pt x="64" y="14"/>
                    <a:pt x="50" y="0"/>
                    <a:pt x="32" y="0"/>
                  </a:cubicBezTo>
                  <a:cubicBezTo>
                    <a:pt x="14" y="0"/>
                    <a:pt x="0" y="14"/>
                    <a:pt x="0" y="32"/>
                  </a:cubicBezTo>
                  <a:cubicBezTo>
                    <a:pt x="0" y="49"/>
                    <a:pt x="14" y="64"/>
                    <a:pt x="32" y="64"/>
                  </a:cubicBezTo>
                  <a:close/>
                  <a:moveTo>
                    <a:pt x="32" y="21"/>
                  </a:moveTo>
                  <a:cubicBezTo>
                    <a:pt x="38" y="21"/>
                    <a:pt x="43" y="26"/>
                    <a:pt x="43" y="32"/>
                  </a:cubicBezTo>
                  <a:cubicBezTo>
                    <a:pt x="43" y="38"/>
                    <a:pt x="38" y="42"/>
                    <a:pt x="32" y="42"/>
                  </a:cubicBezTo>
                  <a:cubicBezTo>
                    <a:pt x="26" y="42"/>
                    <a:pt x="21" y="38"/>
                    <a:pt x="21" y="32"/>
                  </a:cubicBezTo>
                  <a:cubicBezTo>
                    <a:pt x="21" y="26"/>
                    <a:pt x="26" y="21"/>
                    <a:pt x="32" y="2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61" name="Freeform 847">
              <a:extLst>
                <a:ext uri="{FF2B5EF4-FFF2-40B4-BE49-F238E27FC236}">
                  <a16:creationId xmlns:a16="http://schemas.microsoft.com/office/drawing/2014/main" id="{B73D86AD-E278-8637-C071-0465BF14CB89}"/>
                </a:ext>
              </a:extLst>
            </p:cNvPr>
            <p:cNvSpPr>
              <a:spLocks noEditPoints="1"/>
            </p:cNvSpPr>
            <p:nvPr/>
          </p:nvSpPr>
          <p:spPr bwMode="auto">
            <a:xfrm>
              <a:off x="4513" y="3166"/>
              <a:ext cx="57" cy="142"/>
            </a:xfrm>
            <a:custGeom>
              <a:avLst/>
              <a:gdLst>
                <a:gd name="T0" fmla="*/ 74 w 85"/>
                <a:gd name="T1" fmla="*/ 0 h 213"/>
                <a:gd name="T2" fmla="*/ 10 w 85"/>
                <a:gd name="T3" fmla="*/ 0 h 213"/>
                <a:gd name="T4" fmla="*/ 0 w 85"/>
                <a:gd name="T5" fmla="*/ 11 h 213"/>
                <a:gd name="T6" fmla="*/ 0 w 85"/>
                <a:gd name="T7" fmla="*/ 96 h 213"/>
                <a:gd name="T8" fmla="*/ 10 w 85"/>
                <a:gd name="T9" fmla="*/ 107 h 213"/>
                <a:gd name="T10" fmla="*/ 10 w 85"/>
                <a:gd name="T11" fmla="*/ 203 h 213"/>
                <a:gd name="T12" fmla="*/ 21 w 85"/>
                <a:gd name="T13" fmla="*/ 213 h 213"/>
                <a:gd name="T14" fmla="*/ 32 w 85"/>
                <a:gd name="T15" fmla="*/ 203 h 213"/>
                <a:gd name="T16" fmla="*/ 32 w 85"/>
                <a:gd name="T17" fmla="*/ 107 h 213"/>
                <a:gd name="T18" fmla="*/ 53 w 85"/>
                <a:gd name="T19" fmla="*/ 107 h 213"/>
                <a:gd name="T20" fmla="*/ 53 w 85"/>
                <a:gd name="T21" fmla="*/ 203 h 213"/>
                <a:gd name="T22" fmla="*/ 64 w 85"/>
                <a:gd name="T23" fmla="*/ 213 h 213"/>
                <a:gd name="T24" fmla="*/ 74 w 85"/>
                <a:gd name="T25" fmla="*/ 203 h 213"/>
                <a:gd name="T26" fmla="*/ 74 w 85"/>
                <a:gd name="T27" fmla="*/ 107 h 213"/>
                <a:gd name="T28" fmla="*/ 85 w 85"/>
                <a:gd name="T29" fmla="*/ 96 h 213"/>
                <a:gd name="T30" fmla="*/ 85 w 85"/>
                <a:gd name="T31" fmla="*/ 11 h 213"/>
                <a:gd name="T32" fmla="*/ 74 w 85"/>
                <a:gd name="T33" fmla="*/ 0 h 213"/>
                <a:gd name="T34" fmla="*/ 21 w 85"/>
                <a:gd name="T35" fmla="*/ 21 h 213"/>
                <a:gd name="T36" fmla="*/ 64 w 85"/>
                <a:gd name="T37" fmla="*/ 21 h 213"/>
                <a:gd name="T38" fmla="*/ 64 w 85"/>
                <a:gd name="T39" fmla="*/ 85 h 213"/>
                <a:gd name="T40" fmla="*/ 21 w 85"/>
                <a:gd name="T41" fmla="*/ 85 h 213"/>
                <a:gd name="T42" fmla="*/ 21 w 85"/>
                <a:gd name="T43" fmla="*/ 2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 h="213">
                  <a:moveTo>
                    <a:pt x="74" y="0"/>
                  </a:moveTo>
                  <a:cubicBezTo>
                    <a:pt x="10" y="0"/>
                    <a:pt x="10" y="0"/>
                    <a:pt x="10" y="0"/>
                  </a:cubicBezTo>
                  <a:cubicBezTo>
                    <a:pt x="4" y="0"/>
                    <a:pt x="0" y="5"/>
                    <a:pt x="0" y="11"/>
                  </a:cubicBezTo>
                  <a:cubicBezTo>
                    <a:pt x="0" y="96"/>
                    <a:pt x="0" y="96"/>
                    <a:pt x="0" y="96"/>
                  </a:cubicBezTo>
                  <a:cubicBezTo>
                    <a:pt x="0" y="102"/>
                    <a:pt x="4" y="107"/>
                    <a:pt x="10" y="107"/>
                  </a:cubicBezTo>
                  <a:cubicBezTo>
                    <a:pt x="10" y="203"/>
                    <a:pt x="10" y="203"/>
                    <a:pt x="10" y="203"/>
                  </a:cubicBezTo>
                  <a:cubicBezTo>
                    <a:pt x="10" y="209"/>
                    <a:pt x="15" y="213"/>
                    <a:pt x="21" y="213"/>
                  </a:cubicBezTo>
                  <a:cubicBezTo>
                    <a:pt x="27" y="213"/>
                    <a:pt x="32" y="209"/>
                    <a:pt x="32" y="203"/>
                  </a:cubicBezTo>
                  <a:cubicBezTo>
                    <a:pt x="32" y="107"/>
                    <a:pt x="32" y="107"/>
                    <a:pt x="32" y="107"/>
                  </a:cubicBezTo>
                  <a:cubicBezTo>
                    <a:pt x="53" y="107"/>
                    <a:pt x="53" y="107"/>
                    <a:pt x="53" y="107"/>
                  </a:cubicBezTo>
                  <a:cubicBezTo>
                    <a:pt x="53" y="203"/>
                    <a:pt x="53" y="203"/>
                    <a:pt x="53" y="203"/>
                  </a:cubicBezTo>
                  <a:cubicBezTo>
                    <a:pt x="53" y="209"/>
                    <a:pt x="58" y="213"/>
                    <a:pt x="64" y="213"/>
                  </a:cubicBezTo>
                  <a:cubicBezTo>
                    <a:pt x="70" y="213"/>
                    <a:pt x="74" y="209"/>
                    <a:pt x="74" y="203"/>
                  </a:cubicBezTo>
                  <a:cubicBezTo>
                    <a:pt x="74" y="107"/>
                    <a:pt x="74" y="107"/>
                    <a:pt x="74" y="107"/>
                  </a:cubicBezTo>
                  <a:cubicBezTo>
                    <a:pt x="80" y="107"/>
                    <a:pt x="85" y="102"/>
                    <a:pt x="85" y="96"/>
                  </a:cubicBezTo>
                  <a:cubicBezTo>
                    <a:pt x="85" y="11"/>
                    <a:pt x="85" y="11"/>
                    <a:pt x="85" y="11"/>
                  </a:cubicBezTo>
                  <a:cubicBezTo>
                    <a:pt x="85" y="5"/>
                    <a:pt x="80" y="0"/>
                    <a:pt x="74" y="0"/>
                  </a:cubicBezTo>
                  <a:close/>
                  <a:moveTo>
                    <a:pt x="21" y="21"/>
                  </a:moveTo>
                  <a:cubicBezTo>
                    <a:pt x="64" y="21"/>
                    <a:pt x="64" y="21"/>
                    <a:pt x="64" y="21"/>
                  </a:cubicBezTo>
                  <a:cubicBezTo>
                    <a:pt x="64" y="85"/>
                    <a:pt x="64" y="85"/>
                    <a:pt x="64" y="85"/>
                  </a:cubicBezTo>
                  <a:cubicBezTo>
                    <a:pt x="21" y="85"/>
                    <a:pt x="21" y="85"/>
                    <a:pt x="21" y="85"/>
                  </a:cubicBezTo>
                  <a:lnTo>
                    <a:pt x="21" y="2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62" name="Freeform 848">
              <a:extLst>
                <a:ext uri="{FF2B5EF4-FFF2-40B4-BE49-F238E27FC236}">
                  <a16:creationId xmlns:a16="http://schemas.microsoft.com/office/drawing/2014/main" id="{BBC098C9-4EB2-E5FE-C6A0-77AE8FA43700}"/>
                </a:ext>
              </a:extLst>
            </p:cNvPr>
            <p:cNvSpPr>
              <a:spLocks noEditPoints="1"/>
            </p:cNvSpPr>
            <p:nvPr/>
          </p:nvSpPr>
          <p:spPr bwMode="auto">
            <a:xfrm>
              <a:off x="4520" y="3110"/>
              <a:ext cx="43" cy="42"/>
            </a:xfrm>
            <a:custGeom>
              <a:avLst/>
              <a:gdLst>
                <a:gd name="T0" fmla="*/ 32 w 64"/>
                <a:gd name="T1" fmla="*/ 64 h 64"/>
                <a:gd name="T2" fmla="*/ 64 w 64"/>
                <a:gd name="T3" fmla="*/ 32 h 64"/>
                <a:gd name="T4" fmla="*/ 32 w 64"/>
                <a:gd name="T5" fmla="*/ 0 h 64"/>
                <a:gd name="T6" fmla="*/ 0 w 64"/>
                <a:gd name="T7" fmla="*/ 32 h 64"/>
                <a:gd name="T8" fmla="*/ 32 w 64"/>
                <a:gd name="T9" fmla="*/ 64 h 64"/>
                <a:gd name="T10" fmla="*/ 32 w 64"/>
                <a:gd name="T11" fmla="*/ 21 h 64"/>
                <a:gd name="T12" fmla="*/ 43 w 64"/>
                <a:gd name="T13" fmla="*/ 32 h 64"/>
                <a:gd name="T14" fmla="*/ 32 w 64"/>
                <a:gd name="T15" fmla="*/ 42 h 64"/>
                <a:gd name="T16" fmla="*/ 22 w 64"/>
                <a:gd name="T17" fmla="*/ 32 h 64"/>
                <a:gd name="T18" fmla="*/ 32 w 64"/>
                <a:gd name="T19" fmla="*/ 2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50" y="64"/>
                    <a:pt x="64" y="49"/>
                    <a:pt x="64" y="32"/>
                  </a:cubicBezTo>
                  <a:cubicBezTo>
                    <a:pt x="64" y="14"/>
                    <a:pt x="50" y="0"/>
                    <a:pt x="32" y="0"/>
                  </a:cubicBezTo>
                  <a:cubicBezTo>
                    <a:pt x="15" y="0"/>
                    <a:pt x="0" y="14"/>
                    <a:pt x="0" y="32"/>
                  </a:cubicBezTo>
                  <a:cubicBezTo>
                    <a:pt x="0" y="49"/>
                    <a:pt x="15" y="64"/>
                    <a:pt x="32" y="64"/>
                  </a:cubicBezTo>
                  <a:close/>
                  <a:moveTo>
                    <a:pt x="32" y="21"/>
                  </a:moveTo>
                  <a:cubicBezTo>
                    <a:pt x="38" y="21"/>
                    <a:pt x="43" y="26"/>
                    <a:pt x="43" y="32"/>
                  </a:cubicBezTo>
                  <a:cubicBezTo>
                    <a:pt x="43" y="38"/>
                    <a:pt x="38" y="42"/>
                    <a:pt x="32" y="42"/>
                  </a:cubicBezTo>
                  <a:cubicBezTo>
                    <a:pt x="26" y="42"/>
                    <a:pt x="22" y="38"/>
                    <a:pt x="22" y="32"/>
                  </a:cubicBezTo>
                  <a:cubicBezTo>
                    <a:pt x="22" y="26"/>
                    <a:pt x="26" y="21"/>
                    <a:pt x="32" y="2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63" name="Freeform 849">
              <a:extLst>
                <a:ext uri="{FF2B5EF4-FFF2-40B4-BE49-F238E27FC236}">
                  <a16:creationId xmlns:a16="http://schemas.microsoft.com/office/drawing/2014/main" id="{C5AB2747-8C7C-4B15-3788-BA652BCBD0BE}"/>
                </a:ext>
              </a:extLst>
            </p:cNvPr>
            <p:cNvSpPr>
              <a:spLocks noEditPoints="1"/>
            </p:cNvSpPr>
            <p:nvPr/>
          </p:nvSpPr>
          <p:spPr bwMode="auto">
            <a:xfrm>
              <a:off x="4442" y="3166"/>
              <a:ext cx="57" cy="142"/>
            </a:xfrm>
            <a:custGeom>
              <a:avLst/>
              <a:gdLst>
                <a:gd name="T0" fmla="*/ 75 w 85"/>
                <a:gd name="T1" fmla="*/ 0 h 213"/>
                <a:gd name="T2" fmla="*/ 11 w 85"/>
                <a:gd name="T3" fmla="*/ 0 h 213"/>
                <a:gd name="T4" fmla="*/ 0 w 85"/>
                <a:gd name="T5" fmla="*/ 11 h 213"/>
                <a:gd name="T6" fmla="*/ 0 w 85"/>
                <a:gd name="T7" fmla="*/ 96 h 213"/>
                <a:gd name="T8" fmla="*/ 11 w 85"/>
                <a:gd name="T9" fmla="*/ 107 h 213"/>
                <a:gd name="T10" fmla="*/ 11 w 85"/>
                <a:gd name="T11" fmla="*/ 203 h 213"/>
                <a:gd name="T12" fmla="*/ 21 w 85"/>
                <a:gd name="T13" fmla="*/ 213 h 213"/>
                <a:gd name="T14" fmla="*/ 32 w 85"/>
                <a:gd name="T15" fmla="*/ 203 h 213"/>
                <a:gd name="T16" fmla="*/ 32 w 85"/>
                <a:gd name="T17" fmla="*/ 107 h 213"/>
                <a:gd name="T18" fmla="*/ 53 w 85"/>
                <a:gd name="T19" fmla="*/ 107 h 213"/>
                <a:gd name="T20" fmla="*/ 53 w 85"/>
                <a:gd name="T21" fmla="*/ 203 h 213"/>
                <a:gd name="T22" fmla="*/ 64 w 85"/>
                <a:gd name="T23" fmla="*/ 213 h 213"/>
                <a:gd name="T24" fmla="*/ 75 w 85"/>
                <a:gd name="T25" fmla="*/ 203 h 213"/>
                <a:gd name="T26" fmla="*/ 75 w 85"/>
                <a:gd name="T27" fmla="*/ 107 h 213"/>
                <a:gd name="T28" fmla="*/ 85 w 85"/>
                <a:gd name="T29" fmla="*/ 96 h 213"/>
                <a:gd name="T30" fmla="*/ 85 w 85"/>
                <a:gd name="T31" fmla="*/ 11 h 213"/>
                <a:gd name="T32" fmla="*/ 75 w 85"/>
                <a:gd name="T33" fmla="*/ 0 h 213"/>
                <a:gd name="T34" fmla="*/ 21 w 85"/>
                <a:gd name="T35" fmla="*/ 21 h 213"/>
                <a:gd name="T36" fmla="*/ 64 w 85"/>
                <a:gd name="T37" fmla="*/ 21 h 213"/>
                <a:gd name="T38" fmla="*/ 64 w 85"/>
                <a:gd name="T39" fmla="*/ 85 h 213"/>
                <a:gd name="T40" fmla="*/ 21 w 85"/>
                <a:gd name="T41" fmla="*/ 85 h 213"/>
                <a:gd name="T42" fmla="*/ 21 w 85"/>
                <a:gd name="T43" fmla="*/ 2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 h="213">
                  <a:moveTo>
                    <a:pt x="75" y="0"/>
                  </a:moveTo>
                  <a:cubicBezTo>
                    <a:pt x="11" y="0"/>
                    <a:pt x="11" y="0"/>
                    <a:pt x="11" y="0"/>
                  </a:cubicBezTo>
                  <a:cubicBezTo>
                    <a:pt x="5" y="0"/>
                    <a:pt x="0" y="5"/>
                    <a:pt x="0" y="11"/>
                  </a:cubicBezTo>
                  <a:cubicBezTo>
                    <a:pt x="0" y="96"/>
                    <a:pt x="0" y="96"/>
                    <a:pt x="0" y="96"/>
                  </a:cubicBezTo>
                  <a:cubicBezTo>
                    <a:pt x="0" y="102"/>
                    <a:pt x="5" y="107"/>
                    <a:pt x="11" y="107"/>
                  </a:cubicBezTo>
                  <a:cubicBezTo>
                    <a:pt x="11" y="203"/>
                    <a:pt x="11" y="203"/>
                    <a:pt x="11" y="203"/>
                  </a:cubicBezTo>
                  <a:cubicBezTo>
                    <a:pt x="11" y="209"/>
                    <a:pt x="15" y="213"/>
                    <a:pt x="21" y="213"/>
                  </a:cubicBezTo>
                  <a:cubicBezTo>
                    <a:pt x="27" y="213"/>
                    <a:pt x="32" y="209"/>
                    <a:pt x="32" y="203"/>
                  </a:cubicBezTo>
                  <a:cubicBezTo>
                    <a:pt x="32" y="107"/>
                    <a:pt x="32" y="107"/>
                    <a:pt x="32" y="107"/>
                  </a:cubicBezTo>
                  <a:cubicBezTo>
                    <a:pt x="53" y="107"/>
                    <a:pt x="53" y="107"/>
                    <a:pt x="53" y="107"/>
                  </a:cubicBezTo>
                  <a:cubicBezTo>
                    <a:pt x="53" y="203"/>
                    <a:pt x="53" y="203"/>
                    <a:pt x="53" y="203"/>
                  </a:cubicBezTo>
                  <a:cubicBezTo>
                    <a:pt x="53" y="209"/>
                    <a:pt x="58" y="213"/>
                    <a:pt x="64" y="213"/>
                  </a:cubicBezTo>
                  <a:cubicBezTo>
                    <a:pt x="70" y="213"/>
                    <a:pt x="75" y="209"/>
                    <a:pt x="75" y="203"/>
                  </a:cubicBezTo>
                  <a:cubicBezTo>
                    <a:pt x="75" y="107"/>
                    <a:pt x="75" y="107"/>
                    <a:pt x="75" y="107"/>
                  </a:cubicBezTo>
                  <a:cubicBezTo>
                    <a:pt x="81" y="107"/>
                    <a:pt x="85" y="102"/>
                    <a:pt x="85" y="96"/>
                  </a:cubicBezTo>
                  <a:cubicBezTo>
                    <a:pt x="85" y="11"/>
                    <a:pt x="85" y="11"/>
                    <a:pt x="85" y="11"/>
                  </a:cubicBezTo>
                  <a:cubicBezTo>
                    <a:pt x="85" y="5"/>
                    <a:pt x="81" y="0"/>
                    <a:pt x="75" y="0"/>
                  </a:cubicBezTo>
                  <a:close/>
                  <a:moveTo>
                    <a:pt x="21" y="21"/>
                  </a:moveTo>
                  <a:cubicBezTo>
                    <a:pt x="64" y="21"/>
                    <a:pt x="64" y="21"/>
                    <a:pt x="64" y="21"/>
                  </a:cubicBezTo>
                  <a:cubicBezTo>
                    <a:pt x="64" y="85"/>
                    <a:pt x="64" y="85"/>
                    <a:pt x="64" y="85"/>
                  </a:cubicBezTo>
                  <a:cubicBezTo>
                    <a:pt x="21" y="85"/>
                    <a:pt x="21" y="85"/>
                    <a:pt x="21" y="85"/>
                  </a:cubicBezTo>
                  <a:lnTo>
                    <a:pt x="21" y="2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64" name="Freeform 850">
              <a:extLst>
                <a:ext uri="{FF2B5EF4-FFF2-40B4-BE49-F238E27FC236}">
                  <a16:creationId xmlns:a16="http://schemas.microsoft.com/office/drawing/2014/main" id="{31A44FF2-1202-871E-E06A-F54D6B811771}"/>
                </a:ext>
              </a:extLst>
            </p:cNvPr>
            <p:cNvSpPr>
              <a:spLocks noEditPoints="1"/>
            </p:cNvSpPr>
            <p:nvPr/>
          </p:nvSpPr>
          <p:spPr bwMode="auto">
            <a:xfrm>
              <a:off x="4450" y="3110"/>
              <a:ext cx="42" cy="42"/>
            </a:xfrm>
            <a:custGeom>
              <a:avLst/>
              <a:gdLst>
                <a:gd name="T0" fmla="*/ 32 w 64"/>
                <a:gd name="T1" fmla="*/ 64 h 64"/>
                <a:gd name="T2" fmla="*/ 64 w 64"/>
                <a:gd name="T3" fmla="*/ 32 h 64"/>
                <a:gd name="T4" fmla="*/ 32 w 64"/>
                <a:gd name="T5" fmla="*/ 0 h 64"/>
                <a:gd name="T6" fmla="*/ 0 w 64"/>
                <a:gd name="T7" fmla="*/ 32 h 64"/>
                <a:gd name="T8" fmla="*/ 32 w 64"/>
                <a:gd name="T9" fmla="*/ 64 h 64"/>
                <a:gd name="T10" fmla="*/ 32 w 64"/>
                <a:gd name="T11" fmla="*/ 21 h 64"/>
                <a:gd name="T12" fmla="*/ 42 w 64"/>
                <a:gd name="T13" fmla="*/ 32 h 64"/>
                <a:gd name="T14" fmla="*/ 32 w 64"/>
                <a:gd name="T15" fmla="*/ 42 h 64"/>
                <a:gd name="T16" fmla="*/ 21 w 64"/>
                <a:gd name="T17" fmla="*/ 32 h 64"/>
                <a:gd name="T18" fmla="*/ 32 w 64"/>
                <a:gd name="T19" fmla="*/ 2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49" y="64"/>
                    <a:pt x="64" y="49"/>
                    <a:pt x="64" y="32"/>
                  </a:cubicBezTo>
                  <a:cubicBezTo>
                    <a:pt x="64" y="14"/>
                    <a:pt x="49" y="0"/>
                    <a:pt x="32" y="0"/>
                  </a:cubicBezTo>
                  <a:cubicBezTo>
                    <a:pt x="14" y="0"/>
                    <a:pt x="0" y="14"/>
                    <a:pt x="0" y="32"/>
                  </a:cubicBezTo>
                  <a:cubicBezTo>
                    <a:pt x="0" y="49"/>
                    <a:pt x="14" y="64"/>
                    <a:pt x="32" y="64"/>
                  </a:cubicBezTo>
                  <a:close/>
                  <a:moveTo>
                    <a:pt x="32" y="21"/>
                  </a:moveTo>
                  <a:cubicBezTo>
                    <a:pt x="38" y="21"/>
                    <a:pt x="42" y="26"/>
                    <a:pt x="42" y="32"/>
                  </a:cubicBezTo>
                  <a:cubicBezTo>
                    <a:pt x="42" y="38"/>
                    <a:pt x="38" y="42"/>
                    <a:pt x="32" y="42"/>
                  </a:cubicBezTo>
                  <a:cubicBezTo>
                    <a:pt x="26" y="42"/>
                    <a:pt x="21" y="38"/>
                    <a:pt x="21" y="32"/>
                  </a:cubicBezTo>
                  <a:cubicBezTo>
                    <a:pt x="21" y="26"/>
                    <a:pt x="26" y="21"/>
                    <a:pt x="32" y="2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65" name="Freeform 851">
              <a:extLst>
                <a:ext uri="{FF2B5EF4-FFF2-40B4-BE49-F238E27FC236}">
                  <a16:creationId xmlns:a16="http://schemas.microsoft.com/office/drawing/2014/main" id="{8624E4EC-E36E-9264-ED14-5A4633FC46A1}"/>
                </a:ext>
              </a:extLst>
            </p:cNvPr>
            <p:cNvSpPr>
              <a:spLocks noEditPoints="1"/>
            </p:cNvSpPr>
            <p:nvPr/>
          </p:nvSpPr>
          <p:spPr bwMode="auto">
            <a:xfrm>
              <a:off x="4301" y="3046"/>
              <a:ext cx="340" cy="34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grpSp>
      <p:grpSp>
        <p:nvGrpSpPr>
          <p:cNvPr id="48" name="Group 614">
            <a:extLst>
              <a:ext uri="{FF2B5EF4-FFF2-40B4-BE49-F238E27FC236}">
                <a16:creationId xmlns:a16="http://schemas.microsoft.com/office/drawing/2014/main" id="{0D5A282B-BC4D-AEA3-C380-BBAB4361540E}"/>
              </a:ext>
            </a:extLst>
          </p:cNvPr>
          <p:cNvGrpSpPr>
            <a:grpSpLocks noChangeAspect="1"/>
          </p:cNvGrpSpPr>
          <p:nvPr/>
        </p:nvGrpSpPr>
        <p:grpSpPr bwMode="auto">
          <a:xfrm>
            <a:off x="8374316" y="1802041"/>
            <a:ext cx="580088" cy="580088"/>
            <a:chOff x="3780" y="2658"/>
            <a:chExt cx="340" cy="340"/>
          </a:xfrm>
          <a:solidFill>
            <a:schemeClr val="tx1"/>
          </a:solidFill>
        </p:grpSpPr>
        <p:sp>
          <p:nvSpPr>
            <p:cNvPr id="49" name="Freeform 615">
              <a:extLst>
                <a:ext uri="{FF2B5EF4-FFF2-40B4-BE49-F238E27FC236}">
                  <a16:creationId xmlns:a16="http://schemas.microsoft.com/office/drawing/2014/main" id="{84F425D1-2AD3-DF15-C8FA-5455C85E4D25}"/>
                </a:ext>
              </a:extLst>
            </p:cNvPr>
            <p:cNvSpPr>
              <a:spLocks/>
            </p:cNvSpPr>
            <p:nvPr/>
          </p:nvSpPr>
          <p:spPr bwMode="auto">
            <a:xfrm>
              <a:off x="3858" y="2799"/>
              <a:ext cx="28" cy="14"/>
            </a:xfrm>
            <a:custGeom>
              <a:avLst/>
              <a:gdLst>
                <a:gd name="T0" fmla="*/ 32 w 43"/>
                <a:gd name="T1" fmla="*/ 0 h 21"/>
                <a:gd name="T2" fmla="*/ 11 w 43"/>
                <a:gd name="T3" fmla="*/ 0 h 21"/>
                <a:gd name="T4" fmla="*/ 0 w 43"/>
                <a:gd name="T5" fmla="*/ 11 h 21"/>
                <a:gd name="T6" fmla="*/ 11 w 43"/>
                <a:gd name="T7" fmla="*/ 21 h 21"/>
                <a:gd name="T8" fmla="*/ 32 w 43"/>
                <a:gd name="T9" fmla="*/ 21 h 21"/>
                <a:gd name="T10" fmla="*/ 43 w 43"/>
                <a:gd name="T11" fmla="*/ 11 h 21"/>
                <a:gd name="T12" fmla="*/ 32 w 43"/>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3" h="21">
                  <a:moveTo>
                    <a:pt x="32" y="0"/>
                  </a:moveTo>
                  <a:cubicBezTo>
                    <a:pt x="11" y="0"/>
                    <a:pt x="11" y="0"/>
                    <a:pt x="11" y="0"/>
                  </a:cubicBezTo>
                  <a:cubicBezTo>
                    <a:pt x="5" y="0"/>
                    <a:pt x="0" y="5"/>
                    <a:pt x="0" y="11"/>
                  </a:cubicBezTo>
                  <a:cubicBezTo>
                    <a:pt x="0" y="17"/>
                    <a:pt x="5" y="21"/>
                    <a:pt x="11" y="21"/>
                  </a:cubicBezTo>
                  <a:cubicBezTo>
                    <a:pt x="32" y="21"/>
                    <a:pt x="32" y="21"/>
                    <a:pt x="32" y="21"/>
                  </a:cubicBezTo>
                  <a:cubicBezTo>
                    <a:pt x="38" y="21"/>
                    <a:pt x="43" y="17"/>
                    <a:pt x="43" y="11"/>
                  </a:cubicBezTo>
                  <a:cubicBezTo>
                    <a:pt x="43" y="5"/>
                    <a:pt x="38"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0" name="Freeform 616">
              <a:extLst>
                <a:ext uri="{FF2B5EF4-FFF2-40B4-BE49-F238E27FC236}">
                  <a16:creationId xmlns:a16="http://schemas.microsoft.com/office/drawing/2014/main" id="{47727061-A81A-092F-1B04-276BE9770EAF}"/>
                </a:ext>
              </a:extLst>
            </p:cNvPr>
            <p:cNvSpPr>
              <a:spLocks/>
            </p:cNvSpPr>
            <p:nvPr/>
          </p:nvSpPr>
          <p:spPr bwMode="auto">
            <a:xfrm>
              <a:off x="3858" y="2757"/>
              <a:ext cx="28" cy="14"/>
            </a:xfrm>
            <a:custGeom>
              <a:avLst/>
              <a:gdLst>
                <a:gd name="T0" fmla="*/ 32 w 43"/>
                <a:gd name="T1" fmla="*/ 0 h 21"/>
                <a:gd name="T2" fmla="*/ 11 w 43"/>
                <a:gd name="T3" fmla="*/ 0 h 21"/>
                <a:gd name="T4" fmla="*/ 0 w 43"/>
                <a:gd name="T5" fmla="*/ 11 h 21"/>
                <a:gd name="T6" fmla="*/ 11 w 43"/>
                <a:gd name="T7" fmla="*/ 21 h 21"/>
                <a:gd name="T8" fmla="*/ 32 w 43"/>
                <a:gd name="T9" fmla="*/ 21 h 21"/>
                <a:gd name="T10" fmla="*/ 43 w 43"/>
                <a:gd name="T11" fmla="*/ 11 h 21"/>
                <a:gd name="T12" fmla="*/ 32 w 43"/>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3" h="21">
                  <a:moveTo>
                    <a:pt x="32" y="0"/>
                  </a:moveTo>
                  <a:cubicBezTo>
                    <a:pt x="11" y="0"/>
                    <a:pt x="11" y="0"/>
                    <a:pt x="11" y="0"/>
                  </a:cubicBezTo>
                  <a:cubicBezTo>
                    <a:pt x="5" y="0"/>
                    <a:pt x="0" y="5"/>
                    <a:pt x="0" y="11"/>
                  </a:cubicBezTo>
                  <a:cubicBezTo>
                    <a:pt x="0" y="17"/>
                    <a:pt x="5" y="21"/>
                    <a:pt x="11" y="21"/>
                  </a:cubicBezTo>
                  <a:cubicBezTo>
                    <a:pt x="32" y="21"/>
                    <a:pt x="32" y="21"/>
                    <a:pt x="32" y="21"/>
                  </a:cubicBezTo>
                  <a:cubicBezTo>
                    <a:pt x="38" y="21"/>
                    <a:pt x="43" y="17"/>
                    <a:pt x="43" y="11"/>
                  </a:cubicBezTo>
                  <a:cubicBezTo>
                    <a:pt x="43" y="5"/>
                    <a:pt x="38"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1" name="Freeform 617">
              <a:extLst>
                <a:ext uri="{FF2B5EF4-FFF2-40B4-BE49-F238E27FC236}">
                  <a16:creationId xmlns:a16="http://schemas.microsoft.com/office/drawing/2014/main" id="{9EB68535-B6B7-1C9E-193D-83DA7EDADD01}"/>
                </a:ext>
              </a:extLst>
            </p:cNvPr>
            <p:cNvSpPr>
              <a:spLocks/>
            </p:cNvSpPr>
            <p:nvPr/>
          </p:nvSpPr>
          <p:spPr bwMode="auto">
            <a:xfrm>
              <a:off x="3858" y="2842"/>
              <a:ext cx="28" cy="14"/>
            </a:xfrm>
            <a:custGeom>
              <a:avLst/>
              <a:gdLst>
                <a:gd name="T0" fmla="*/ 32 w 43"/>
                <a:gd name="T1" fmla="*/ 0 h 21"/>
                <a:gd name="T2" fmla="*/ 11 w 43"/>
                <a:gd name="T3" fmla="*/ 0 h 21"/>
                <a:gd name="T4" fmla="*/ 0 w 43"/>
                <a:gd name="T5" fmla="*/ 11 h 21"/>
                <a:gd name="T6" fmla="*/ 11 w 43"/>
                <a:gd name="T7" fmla="*/ 21 h 21"/>
                <a:gd name="T8" fmla="*/ 32 w 43"/>
                <a:gd name="T9" fmla="*/ 21 h 21"/>
                <a:gd name="T10" fmla="*/ 43 w 43"/>
                <a:gd name="T11" fmla="*/ 11 h 21"/>
                <a:gd name="T12" fmla="*/ 32 w 43"/>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3" h="21">
                  <a:moveTo>
                    <a:pt x="32" y="0"/>
                  </a:moveTo>
                  <a:cubicBezTo>
                    <a:pt x="11" y="0"/>
                    <a:pt x="11" y="0"/>
                    <a:pt x="11" y="0"/>
                  </a:cubicBezTo>
                  <a:cubicBezTo>
                    <a:pt x="5" y="0"/>
                    <a:pt x="0" y="5"/>
                    <a:pt x="0" y="11"/>
                  </a:cubicBezTo>
                  <a:cubicBezTo>
                    <a:pt x="0" y="17"/>
                    <a:pt x="5" y="21"/>
                    <a:pt x="11" y="21"/>
                  </a:cubicBezTo>
                  <a:cubicBezTo>
                    <a:pt x="32" y="21"/>
                    <a:pt x="32" y="21"/>
                    <a:pt x="32" y="21"/>
                  </a:cubicBezTo>
                  <a:cubicBezTo>
                    <a:pt x="38" y="21"/>
                    <a:pt x="43" y="17"/>
                    <a:pt x="43" y="11"/>
                  </a:cubicBezTo>
                  <a:cubicBezTo>
                    <a:pt x="43" y="5"/>
                    <a:pt x="38"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2" name="Freeform 618">
              <a:extLst>
                <a:ext uri="{FF2B5EF4-FFF2-40B4-BE49-F238E27FC236}">
                  <a16:creationId xmlns:a16="http://schemas.microsoft.com/office/drawing/2014/main" id="{47544211-1578-8561-3494-E91CEE85BADC}"/>
                </a:ext>
              </a:extLst>
            </p:cNvPr>
            <p:cNvSpPr>
              <a:spLocks/>
            </p:cNvSpPr>
            <p:nvPr/>
          </p:nvSpPr>
          <p:spPr bwMode="auto">
            <a:xfrm>
              <a:off x="3907" y="2799"/>
              <a:ext cx="135" cy="14"/>
            </a:xfrm>
            <a:custGeom>
              <a:avLst/>
              <a:gdLst>
                <a:gd name="T0" fmla="*/ 192 w 202"/>
                <a:gd name="T1" fmla="*/ 0 h 21"/>
                <a:gd name="T2" fmla="*/ 10 w 202"/>
                <a:gd name="T3" fmla="*/ 0 h 21"/>
                <a:gd name="T4" fmla="*/ 0 w 202"/>
                <a:gd name="T5" fmla="*/ 11 h 21"/>
                <a:gd name="T6" fmla="*/ 10 w 202"/>
                <a:gd name="T7" fmla="*/ 21 h 21"/>
                <a:gd name="T8" fmla="*/ 192 w 202"/>
                <a:gd name="T9" fmla="*/ 21 h 21"/>
                <a:gd name="T10" fmla="*/ 202 w 202"/>
                <a:gd name="T11" fmla="*/ 11 h 21"/>
                <a:gd name="T12" fmla="*/ 192 w 202"/>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02" h="21">
                  <a:moveTo>
                    <a:pt x="192" y="0"/>
                  </a:moveTo>
                  <a:cubicBezTo>
                    <a:pt x="10" y="0"/>
                    <a:pt x="10" y="0"/>
                    <a:pt x="10" y="0"/>
                  </a:cubicBezTo>
                  <a:cubicBezTo>
                    <a:pt x="4" y="0"/>
                    <a:pt x="0" y="5"/>
                    <a:pt x="0" y="11"/>
                  </a:cubicBezTo>
                  <a:cubicBezTo>
                    <a:pt x="0" y="17"/>
                    <a:pt x="4" y="21"/>
                    <a:pt x="10" y="21"/>
                  </a:cubicBezTo>
                  <a:cubicBezTo>
                    <a:pt x="192" y="21"/>
                    <a:pt x="192" y="21"/>
                    <a:pt x="192" y="21"/>
                  </a:cubicBezTo>
                  <a:cubicBezTo>
                    <a:pt x="198" y="21"/>
                    <a:pt x="202" y="17"/>
                    <a:pt x="202" y="11"/>
                  </a:cubicBezTo>
                  <a:cubicBezTo>
                    <a:pt x="202" y="5"/>
                    <a:pt x="198" y="0"/>
                    <a:pt x="19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3" name="Freeform 619">
              <a:extLst>
                <a:ext uri="{FF2B5EF4-FFF2-40B4-BE49-F238E27FC236}">
                  <a16:creationId xmlns:a16="http://schemas.microsoft.com/office/drawing/2014/main" id="{304D0700-D811-38A8-7C7C-66E61938897F}"/>
                </a:ext>
              </a:extLst>
            </p:cNvPr>
            <p:cNvSpPr>
              <a:spLocks/>
            </p:cNvSpPr>
            <p:nvPr/>
          </p:nvSpPr>
          <p:spPr bwMode="auto">
            <a:xfrm>
              <a:off x="3907" y="2757"/>
              <a:ext cx="135" cy="14"/>
            </a:xfrm>
            <a:custGeom>
              <a:avLst/>
              <a:gdLst>
                <a:gd name="T0" fmla="*/ 10 w 202"/>
                <a:gd name="T1" fmla="*/ 21 h 21"/>
                <a:gd name="T2" fmla="*/ 192 w 202"/>
                <a:gd name="T3" fmla="*/ 21 h 21"/>
                <a:gd name="T4" fmla="*/ 202 w 202"/>
                <a:gd name="T5" fmla="*/ 11 h 21"/>
                <a:gd name="T6" fmla="*/ 192 w 202"/>
                <a:gd name="T7" fmla="*/ 0 h 21"/>
                <a:gd name="T8" fmla="*/ 10 w 202"/>
                <a:gd name="T9" fmla="*/ 0 h 21"/>
                <a:gd name="T10" fmla="*/ 0 w 202"/>
                <a:gd name="T11" fmla="*/ 11 h 21"/>
                <a:gd name="T12" fmla="*/ 10 w 202"/>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02" h="21">
                  <a:moveTo>
                    <a:pt x="10" y="21"/>
                  </a:moveTo>
                  <a:cubicBezTo>
                    <a:pt x="192" y="21"/>
                    <a:pt x="192" y="21"/>
                    <a:pt x="192" y="21"/>
                  </a:cubicBezTo>
                  <a:cubicBezTo>
                    <a:pt x="198" y="21"/>
                    <a:pt x="202" y="17"/>
                    <a:pt x="202" y="11"/>
                  </a:cubicBezTo>
                  <a:cubicBezTo>
                    <a:pt x="202" y="5"/>
                    <a:pt x="198" y="0"/>
                    <a:pt x="192" y="0"/>
                  </a:cubicBezTo>
                  <a:cubicBezTo>
                    <a:pt x="10" y="0"/>
                    <a:pt x="10" y="0"/>
                    <a:pt x="10" y="0"/>
                  </a:cubicBezTo>
                  <a:cubicBezTo>
                    <a:pt x="4" y="0"/>
                    <a:pt x="0" y="5"/>
                    <a:pt x="0" y="11"/>
                  </a:cubicBezTo>
                  <a:cubicBezTo>
                    <a:pt x="0" y="17"/>
                    <a:pt x="4" y="21"/>
                    <a:pt x="10" y="2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4" name="Freeform 620">
              <a:extLst>
                <a:ext uri="{FF2B5EF4-FFF2-40B4-BE49-F238E27FC236}">
                  <a16:creationId xmlns:a16="http://schemas.microsoft.com/office/drawing/2014/main" id="{733352C0-0C32-BB81-8991-706F0AD5F814}"/>
                </a:ext>
              </a:extLst>
            </p:cNvPr>
            <p:cNvSpPr>
              <a:spLocks/>
            </p:cNvSpPr>
            <p:nvPr/>
          </p:nvSpPr>
          <p:spPr bwMode="auto">
            <a:xfrm>
              <a:off x="3907" y="2842"/>
              <a:ext cx="135" cy="14"/>
            </a:xfrm>
            <a:custGeom>
              <a:avLst/>
              <a:gdLst>
                <a:gd name="T0" fmla="*/ 192 w 202"/>
                <a:gd name="T1" fmla="*/ 0 h 21"/>
                <a:gd name="T2" fmla="*/ 10 w 202"/>
                <a:gd name="T3" fmla="*/ 0 h 21"/>
                <a:gd name="T4" fmla="*/ 0 w 202"/>
                <a:gd name="T5" fmla="*/ 11 h 21"/>
                <a:gd name="T6" fmla="*/ 10 w 202"/>
                <a:gd name="T7" fmla="*/ 21 h 21"/>
                <a:gd name="T8" fmla="*/ 192 w 202"/>
                <a:gd name="T9" fmla="*/ 21 h 21"/>
                <a:gd name="T10" fmla="*/ 202 w 202"/>
                <a:gd name="T11" fmla="*/ 11 h 21"/>
                <a:gd name="T12" fmla="*/ 192 w 202"/>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02" h="21">
                  <a:moveTo>
                    <a:pt x="192" y="0"/>
                  </a:moveTo>
                  <a:cubicBezTo>
                    <a:pt x="10" y="0"/>
                    <a:pt x="10" y="0"/>
                    <a:pt x="10" y="0"/>
                  </a:cubicBezTo>
                  <a:cubicBezTo>
                    <a:pt x="4" y="0"/>
                    <a:pt x="0" y="5"/>
                    <a:pt x="0" y="11"/>
                  </a:cubicBezTo>
                  <a:cubicBezTo>
                    <a:pt x="0" y="17"/>
                    <a:pt x="4" y="21"/>
                    <a:pt x="10" y="21"/>
                  </a:cubicBezTo>
                  <a:cubicBezTo>
                    <a:pt x="192" y="21"/>
                    <a:pt x="192" y="21"/>
                    <a:pt x="192" y="21"/>
                  </a:cubicBezTo>
                  <a:cubicBezTo>
                    <a:pt x="198" y="21"/>
                    <a:pt x="202" y="17"/>
                    <a:pt x="202" y="11"/>
                  </a:cubicBezTo>
                  <a:cubicBezTo>
                    <a:pt x="202" y="5"/>
                    <a:pt x="198" y="0"/>
                    <a:pt x="19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5" name="Freeform 621">
              <a:extLst>
                <a:ext uri="{FF2B5EF4-FFF2-40B4-BE49-F238E27FC236}">
                  <a16:creationId xmlns:a16="http://schemas.microsoft.com/office/drawing/2014/main" id="{2CEA419D-FE4A-ED9F-9CA7-DD76BC13B223}"/>
                </a:ext>
              </a:extLst>
            </p:cNvPr>
            <p:cNvSpPr>
              <a:spLocks/>
            </p:cNvSpPr>
            <p:nvPr/>
          </p:nvSpPr>
          <p:spPr bwMode="auto">
            <a:xfrm>
              <a:off x="3858" y="2884"/>
              <a:ext cx="28" cy="14"/>
            </a:xfrm>
            <a:custGeom>
              <a:avLst/>
              <a:gdLst>
                <a:gd name="T0" fmla="*/ 32 w 43"/>
                <a:gd name="T1" fmla="*/ 0 h 21"/>
                <a:gd name="T2" fmla="*/ 11 w 43"/>
                <a:gd name="T3" fmla="*/ 0 h 21"/>
                <a:gd name="T4" fmla="*/ 0 w 43"/>
                <a:gd name="T5" fmla="*/ 11 h 21"/>
                <a:gd name="T6" fmla="*/ 11 w 43"/>
                <a:gd name="T7" fmla="*/ 21 h 21"/>
                <a:gd name="T8" fmla="*/ 32 w 43"/>
                <a:gd name="T9" fmla="*/ 21 h 21"/>
                <a:gd name="T10" fmla="*/ 43 w 43"/>
                <a:gd name="T11" fmla="*/ 11 h 21"/>
                <a:gd name="T12" fmla="*/ 32 w 43"/>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3" h="21">
                  <a:moveTo>
                    <a:pt x="32" y="0"/>
                  </a:moveTo>
                  <a:cubicBezTo>
                    <a:pt x="11" y="0"/>
                    <a:pt x="11" y="0"/>
                    <a:pt x="11" y="0"/>
                  </a:cubicBezTo>
                  <a:cubicBezTo>
                    <a:pt x="5" y="0"/>
                    <a:pt x="0" y="5"/>
                    <a:pt x="0" y="11"/>
                  </a:cubicBezTo>
                  <a:cubicBezTo>
                    <a:pt x="0" y="17"/>
                    <a:pt x="5" y="21"/>
                    <a:pt x="11" y="21"/>
                  </a:cubicBezTo>
                  <a:cubicBezTo>
                    <a:pt x="32" y="21"/>
                    <a:pt x="32" y="21"/>
                    <a:pt x="32" y="21"/>
                  </a:cubicBezTo>
                  <a:cubicBezTo>
                    <a:pt x="38" y="21"/>
                    <a:pt x="43" y="17"/>
                    <a:pt x="43" y="11"/>
                  </a:cubicBezTo>
                  <a:cubicBezTo>
                    <a:pt x="43" y="5"/>
                    <a:pt x="38" y="0"/>
                    <a:pt x="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6" name="Freeform 622">
              <a:extLst>
                <a:ext uri="{FF2B5EF4-FFF2-40B4-BE49-F238E27FC236}">
                  <a16:creationId xmlns:a16="http://schemas.microsoft.com/office/drawing/2014/main" id="{05ED92D1-BCFA-A704-D019-9CAE430EBDB2}"/>
                </a:ext>
              </a:extLst>
            </p:cNvPr>
            <p:cNvSpPr>
              <a:spLocks/>
            </p:cNvSpPr>
            <p:nvPr/>
          </p:nvSpPr>
          <p:spPr bwMode="auto">
            <a:xfrm>
              <a:off x="3907" y="2884"/>
              <a:ext cx="135" cy="14"/>
            </a:xfrm>
            <a:custGeom>
              <a:avLst/>
              <a:gdLst>
                <a:gd name="T0" fmla="*/ 192 w 202"/>
                <a:gd name="T1" fmla="*/ 0 h 21"/>
                <a:gd name="T2" fmla="*/ 10 w 202"/>
                <a:gd name="T3" fmla="*/ 0 h 21"/>
                <a:gd name="T4" fmla="*/ 0 w 202"/>
                <a:gd name="T5" fmla="*/ 11 h 21"/>
                <a:gd name="T6" fmla="*/ 10 w 202"/>
                <a:gd name="T7" fmla="*/ 21 h 21"/>
                <a:gd name="T8" fmla="*/ 192 w 202"/>
                <a:gd name="T9" fmla="*/ 21 h 21"/>
                <a:gd name="T10" fmla="*/ 202 w 202"/>
                <a:gd name="T11" fmla="*/ 11 h 21"/>
                <a:gd name="T12" fmla="*/ 192 w 202"/>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02" h="21">
                  <a:moveTo>
                    <a:pt x="192" y="0"/>
                  </a:moveTo>
                  <a:cubicBezTo>
                    <a:pt x="10" y="0"/>
                    <a:pt x="10" y="0"/>
                    <a:pt x="10" y="0"/>
                  </a:cubicBezTo>
                  <a:cubicBezTo>
                    <a:pt x="4" y="0"/>
                    <a:pt x="0" y="5"/>
                    <a:pt x="0" y="11"/>
                  </a:cubicBezTo>
                  <a:cubicBezTo>
                    <a:pt x="0" y="17"/>
                    <a:pt x="4" y="21"/>
                    <a:pt x="10" y="21"/>
                  </a:cubicBezTo>
                  <a:cubicBezTo>
                    <a:pt x="192" y="21"/>
                    <a:pt x="192" y="21"/>
                    <a:pt x="192" y="21"/>
                  </a:cubicBezTo>
                  <a:cubicBezTo>
                    <a:pt x="198" y="21"/>
                    <a:pt x="202" y="17"/>
                    <a:pt x="202" y="11"/>
                  </a:cubicBezTo>
                  <a:cubicBezTo>
                    <a:pt x="202" y="5"/>
                    <a:pt x="198" y="0"/>
                    <a:pt x="19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57" name="Freeform 623">
              <a:extLst>
                <a:ext uri="{FF2B5EF4-FFF2-40B4-BE49-F238E27FC236}">
                  <a16:creationId xmlns:a16="http://schemas.microsoft.com/office/drawing/2014/main" id="{B5AB4A3F-6A3A-1DA4-B713-BB267C57F69D}"/>
                </a:ext>
              </a:extLst>
            </p:cNvPr>
            <p:cNvSpPr>
              <a:spLocks noEditPoints="1"/>
            </p:cNvSpPr>
            <p:nvPr/>
          </p:nvSpPr>
          <p:spPr bwMode="auto">
            <a:xfrm>
              <a:off x="3780" y="2658"/>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grpSp>
      <p:grpSp>
        <p:nvGrpSpPr>
          <p:cNvPr id="45" name="Group 892">
            <a:extLst>
              <a:ext uri="{FF2B5EF4-FFF2-40B4-BE49-F238E27FC236}">
                <a16:creationId xmlns:a16="http://schemas.microsoft.com/office/drawing/2014/main" id="{DAEB110F-F074-7D49-5EF7-F6AEB9BD3FE8}"/>
              </a:ext>
            </a:extLst>
          </p:cNvPr>
          <p:cNvGrpSpPr>
            <a:grpSpLocks noChangeAspect="1"/>
          </p:cNvGrpSpPr>
          <p:nvPr/>
        </p:nvGrpSpPr>
        <p:grpSpPr bwMode="auto">
          <a:xfrm>
            <a:off x="5955858" y="1797197"/>
            <a:ext cx="583222" cy="584932"/>
            <a:chOff x="4270" y="3457"/>
            <a:chExt cx="340" cy="341"/>
          </a:xfrm>
          <a:solidFill>
            <a:schemeClr val="tx1"/>
          </a:solidFill>
        </p:grpSpPr>
        <p:sp>
          <p:nvSpPr>
            <p:cNvPr id="46" name="Freeform 893">
              <a:extLst>
                <a:ext uri="{FF2B5EF4-FFF2-40B4-BE49-F238E27FC236}">
                  <a16:creationId xmlns:a16="http://schemas.microsoft.com/office/drawing/2014/main" id="{BAB7EF5F-494F-7CCA-486A-6745B5620AC3}"/>
                </a:ext>
              </a:extLst>
            </p:cNvPr>
            <p:cNvSpPr>
              <a:spLocks noEditPoints="1"/>
            </p:cNvSpPr>
            <p:nvPr/>
          </p:nvSpPr>
          <p:spPr bwMode="auto">
            <a:xfrm>
              <a:off x="4334" y="3521"/>
              <a:ext cx="192" cy="192"/>
            </a:xfrm>
            <a:custGeom>
              <a:avLst/>
              <a:gdLst>
                <a:gd name="T0" fmla="*/ 285 w 289"/>
                <a:gd name="T1" fmla="*/ 269 h 288"/>
                <a:gd name="T2" fmla="*/ 189 w 289"/>
                <a:gd name="T3" fmla="*/ 174 h 288"/>
                <a:gd name="T4" fmla="*/ 213 w 289"/>
                <a:gd name="T5" fmla="*/ 106 h 288"/>
                <a:gd name="T6" fmla="*/ 106 w 289"/>
                <a:gd name="T7" fmla="*/ 0 h 288"/>
                <a:gd name="T8" fmla="*/ 0 w 289"/>
                <a:gd name="T9" fmla="*/ 106 h 288"/>
                <a:gd name="T10" fmla="*/ 106 w 289"/>
                <a:gd name="T11" fmla="*/ 213 h 288"/>
                <a:gd name="T12" fmla="*/ 174 w 289"/>
                <a:gd name="T13" fmla="*/ 189 h 288"/>
                <a:gd name="T14" fmla="*/ 269 w 289"/>
                <a:gd name="T15" fmla="*/ 285 h 288"/>
                <a:gd name="T16" fmla="*/ 277 w 289"/>
                <a:gd name="T17" fmla="*/ 288 h 288"/>
                <a:gd name="T18" fmla="*/ 285 w 289"/>
                <a:gd name="T19" fmla="*/ 285 h 288"/>
                <a:gd name="T20" fmla="*/ 285 w 289"/>
                <a:gd name="T21" fmla="*/ 269 h 288"/>
                <a:gd name="T22" fmla="*/ 106 w 289"/>
                <a:gd name="T23" fmla="*/ 192 h 288"/>
                <a:gd name="T24" fmla="*/ 21 w 289"/>
                <a:gd name="T25" fmla="*/ 106 h 288"/>
                <a:gd name="T26" fmla="*/ 106 w 289"/>
                <a:gd name="T27" fmla="*/ 21 h 288"/>
                <a:gd name="T28" fmla="*/ 192 w 289"/>
                <a:gd name="T29" fmla="*/ 106 h 288"/>
                <a:gd name="T30" fmla="*/ 106 w 289"/>
                <a:gd name="T31" fmla="*/ 19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288">
                  <a:moveTo>
                    <a:pt x="285" y="269"/>
                  </a:moveTo>
                  <a:cubicBezTo>
                    <a:pt x="189" y="174"/>
                    <a:pt x="189" y="174"/>
                    <a:pt x="189" y="174"/>
                  </a:cubicBezTo>
                  <a:cubicBezTo>
                    <a:pt x="204" y="155"/>
                    <a:pt x="213" y="132"/>
                    <a:pt x="213" y="106"/>
                  </a:cubicBezTo>
                  <a:cubicBezTo>
                    <a:pt x="213" y="48"/>
                    <a:pt x="165" y="0"/>
                    <a:pt x="106" y="0"/>
                  </a:cubicBezTo>
                  <a:cubicBezTo>
                    <a:pt x="48" y="0"/>
                    <a:pt x="0" y="48"/>
                    <a:pt x="0" y="106"/>
                  </a:cubicBezTo>
                  <a:cubicBezTo>
                    <a:pt x="0" y="165"/>
                    <a:pt x="48" y="213"/>
                    <a:pt x="106" y="213"/>
                  </a:cubicBezTo>
                  <a:cubicBezTo>
                    <a:pt x="132" y="213"/>
                    <a:pt x="155" y="204"/>
                    <a:pt x="174" y="189"/>
                  </a:cubicBezTo>
                  <a:cubicBezTo>
                    <a:pt x="269" y="285"/>
                    <a:pt x="269" y="285"/>
                    <a:pt x="269" y="285"/>
                  </a:cubicBezTo>
                  <a:cubicBezTo>
                    <a:pt x="272" y="287"/>
                    <a:pt x="274" y="288"/>
                    <a:pt x="277" y="288"/>
                  </a:cubicBezTo>
                  <a:cubicBezTo>
                    <a:pt x="280" y="288"/>
                    <a:pt x="282" y="287"/>
                    <a:pt x="285" y="285"/>
                  </a:cubicBezTo>
                  <a:cubicBezTo>
                    <a:pt x="289" y="280"/>
                    <a:pt x="289" y="274"/>
                    <a:pt x="285" y="269"/>
                  </a:cubicBezTo>
                  <a:close/>
                  <a:moveTo>
                    <a:pt x="106" y="192"/>
                  </a:moveTo>
                  <a:cubicBezTo>
                    <a:pt x="59" y="192"/>
                    <a:pt x="21" y="153"/>
                    <a:pt x="21" y="106"/>
                  </a:cubicBezTo>
                  <a:cubicBezTo>
                    <a:pt x="21" y="59"/>
                    <a:pt x="59" y="21"/>
                    <a:pt x="106" y="21"/>
                  </a:cubicBezTo>
                  <a:cubicBezTo>
                    <a:pt x="153" y="21"/>
                    <a:pt x="192" y="59"/>
                    <a:pt x="192" y="106"/>
                  </a:cubicBezTo>
                  <a:cubicBezTo>
                    <a:pt x="192" y="153"/>
                    <a:pt x="153" y="192"/>
                    <a:pt x="106" y="19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47" name="Freeform 894">
              <a:extLst>
                <a:ext uri="{FF2B5EF4-FFF2-40B4-BE49-F238E27FC236}">
                  <a16:creationId xmlns:a16="http://schemas.microsoft.com/office/drawing/2014/main" id="{169C3D13-8669-507B-DC42-CA95107534CF}"/>
                </a:ext>
              </a:extLst>
            </p:cNvPr>
            <p:cNvSpPr>
              <a:spLocks noEditPoints="1"/>
            </p:cNvSpPr>
            <p:nvPr/>
          </p:nvSpPr>
          <p:spPr bwMode="auto">
            <a:xfrm>
              <a:off x="4270" y="3457"/>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grpSp>
      <p:grpSp>
        <p:nvGrpSpPr>
          <p:cNvPr id="66" name="Group 65">
            <a:extLst>
              <a:ext uri="{FF2B5EF4-FFF2-40B4-BE49-F238E27FC236}">
                <a16:creationId xmlns:a16="http://schemas.microsoft.com/office/drawing/2014/main" id="{F781475E-3ADB-F26E-00B3-6759522483F9}"/>
              </a:ext>
            </a:extLst>
          </p:cNvPr>
          <p:cNvGrpSpPr>
            <a:grpSpLocks noChangeAspect="1"/>
          </p:cNvGrpSpPr>
          <p:nvPr/>
        </p:nvGrpSpPr>
        <p:grpSpPr bwMode="auto">
          <a:xfrm>
            <a:off x="1122332" y="1791187"/>
            <a:ext cx="581847" cy="581847"/>
            <a:chOff x="1153" y="614"/>
            <a:chExt cx="3635" cy="3635"/>
          </a:xfrm>
          <a:solidFill>
            <a:schemeClr val="tx1"/>
          </a:solidFill>
        </p:grpSpPr>
        <p:sp>
          <p:nvSpPr>
            <p:cNvPr id="67" name="Freeform 109">
              <a:extLst>
                <a:ext uri="{FF2B5EF4-FFF2-40B4-BE49-F238E27FC236}">
                  <a16:creationId xmlns:a16="http://schemas.microsoft.com/office/drawing/2014/main" id="{D4B9B36C-FFB4-585C-40B9-3C4280DC40DC}"/>
                </a:ext>
              </a:extLst>
            </p:cNvPr>
            <p:cNvSpPr>
              <a:spLocks noEditPoints="1"/>
            </p:cNvSpPr>
            <p:nvPr/>
          </p:nvSpPr>
          <p:spPr bwMode="auto">
            <a:xfrm>
              <a:off x="1153" y="614"/>
              <a:ext cx="3635" cy="3635"/>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 name="T20" fmla="*/ 306 w 512"/>
                <a:gd name="T21" fmla="*/ 263 h 512"/>
                <a:gd name="T22" fmla="*/ 157 w 512"/>
                <a:gd name="T23" fmla="*/ 413 h 512"/>
                <a:gd name="T24" fmla="*/ 149 w 512"/>
                <a:gd name="T25" fmla="*/ 416 h 512"/>
                <a:gd name="T26" fmla="*/ 141 w 512"/>
                <a:gd name="T27" fmla="*/ 413 h 512"/>
                <a:gd name="T28" fmla="*/ 141 w 512"/>
                <a:gd name="T29" fmla="*/ 397 h 512"/>
                <a:gd name="T30" fmla="*/ 283 w 512"/>
                <a:gd name="T31" fmla="*/ 256 h 512"/>
                <a:gd name="T32" fmla="*/ 141 w 512"/>
                <a:gd name="T33" fmla="*/ 114 h 512"/>
                <a:gd name="T34" fmla="*/ 141 w 512"/>
                <a:gd name="T35" fmla="*/ 99 h 512"/>
                <a:gd name="T36" fmla="*/ 157 w 512"/>
                <a:gd name="T37" fmla="*/ 99 h 512"/>
                <a:gd name="T38" fmla="*/ 306 w 512"/>
                <a:gd name="T39" fmla="*/ 248 h 512"/>
                <a:gd name="T40" fmla="*/ 306 w 512"/>
                <a:gd name="T41" fmla="*/ 263 h 512"/>
                <a:gd name="T42" fmla="*/ 413 w 512"/>
                <a:gd name="T43" fmla="*/ 263 h 512"/>
                <a:gd name="T44" fmla="*/ 263 w 512"/>
                <a:gd name="T45" fmla="*/ 413 h 512"/>
                <a:gd name="T46" fmla="*/ 256 w 512"/>
                <a:gd name="T47" fmla="*/ 416 h 512"/>
                <a:gd name="T48" fmla="*/ 248 w 512"/>
                <a:gd name="T49" fmla="*/ 413 h 512"/>
                <a:gd name="T50" fmla="*/ 248 w 512"/>
                <a:gd name="T51" fmla="*/ 397 h 512"/>
                <a:gd name="T52" fmla="*/ 390 w 512"/>
                <a:gd name="T53" fmla="*/ 256 h 512"/>
                <a:gd name="T54" fmla="*/ 248 w 512"/>
                <a:gd name="T55" fmla="*/ 114 h 512"/>
                <a:gd name="T56" fmla="*/ 248 w 512"/>
                <a:gd name="T57" fmla="*/ 99 h 512"/>
                <a:gd name="T58" fmla="*/ 263 w 512"/>
                <a:gd name="T59" fmla="*/ 99 h 512"/>
                <a:gd name="T60" fmla="*/ 413 w 512"/>
                <a:gd name="T61" fmla="*/ 248 h 512"/>
                <a:gd name="T62" fmla="*/ 413 w 512"/>
                <a:gd name="T63" fmla="*/ 26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moveTo>
                    <a:pt x="306" y="263"/>
                  </a:moveTo>
                  <a:cubicBezTo>
                    <a:pt x="157" y="413"/>
                    <a:pt x="157" y="413"/>
                    <a:pt x="157" y="413"/>
                  </a:cubicBezTo>
                  <a:cubicBezTo>
                    <a:pt x="154" y="415"/>
                    <a:pt x="152" y="416"/>
                    <a:pt x="149" y="416"/>
                  </a:cubicBezTo>
                  <a:cubicBezTo>
                    <a:pt x="146" y="416"/>
                    <a:pt x="144" y="415"/>
                    <a:pt x="141" y="413"/>
                  </a:cubicBezTo>
                  <a:cubicBezTo>
                    <a:pt x="137" y="408"/>
                    <a:pt x="137" y="402"/>
                    <a:pt x="141" y="397"/>
                  </a:cubicBezTo>
                  <a:cubicBezTo>
                    <a:pt x="283" y="256"/>
                    <a:pt x="283" y="256"/>
                    <a:pt x="283" y="256"/>
                  </a:cubicBezTo>
                  <a:cubicBezTo>
                    <a:pt x="141" y="114"/>
                    <a:pt x="141" y="114"/>
                    <a:pt x="141" y="114"/>
                  </a:cubicBezTo>
                  <a:cubicBezTo>
                    <a:pt x="137" y="110"/>
                    <a:pt x="137" y="103"/>
                    <a:pt x="141" y="99"/>
                  </a:cubicBezTo>
                  <a:cubicBezTo>
                    <a:pt x="146" y="95"/>
                    <a:pt x="152" y="95"/>
                    <a:pt x="157" y="99"/>
                  </a:cubicBezTo>
                  <a:cubicBezTo>
                    <a:pt x="306" y="248"/>
                    <a:pt x="306" y="248"/>
                    <a:pt x="306" y="248"/>
                  </a:cubicBezTo>
                  <a:cubicBezTo>
                    <a:pt x="310" y="252"/>
                    <a:pt x="310" y="259"/>
                    <a:pt x="306" y="263"/>
                  </a:cubicBezTo>
                  <a:close/>
                  <a:moveTo>
                    <a:pt x="413" y="263"/>
                  </a:moveTo>
                  <a:cubicBezTo>
                    <a:pt x="263" y="413"/>
                    <a:pt x="263" y="413"/>
                    <a:pt x="263" y="413"/>
                  </a:cubicBezTo>
                  <a:cubicBezTo>
                    <a:pt x="261" y="415"/>
                    <a:pt x="258" y="416"/>
                    <a:pt x="256" y="416"/>
                  </a:cubicBezTo>
                  <a:cubicBezTo>
                    <a:pt x="253" y="416"/>
                    <a:pt x="250" y="415"/>
                    <a:pt x="248" y="413"/>
                  </a:cubicBezTo>
                  <a:cubicBezTo>
                    <a:pt x="244" y="408"/>
                    <a:pt x="244" y="402"/>
                    <a:pt x="248" y="397"/>
                  </a:cubicBezTo>
                  <a:cubicBezTo>
                    <a:pt x="390" y="256"/>
                    <a:pt x="390" y="256"/>
                    <a:pt x="390" y="256"/>
                  </a:cubicBezTo>
                  <a:cubicBezTo>
                    <a:pt x="248" y="114"/>
                    <a:pt x="248" y="114"/>
                    <a:pt x="248" y="114"/>
                  </a:cubicBezTo>
                  <a:cubicBezTo>
                    <a:pt x="244" y="110"/>
                    <a:pt x="244" y="103"/>
                    <a:pt x="248" y="99"/>
                  </a:cubicBezTo>
                  <a:cubicBezTo>
                    <a:pt x="252" y="95"/>
                    <a:pt x="259" y="95"/>
                    <a:pt x="263" y="99"/>
                  </a:cubicBezTo>
                  <a:cubicBezTo>
                    <a:pt x="413" y="248"/>
                    <a:pt x="413" y="248"/>
                    <a:pt x="413" y="248"/>
                  </a:cubicBezTo>
                  <a:cubicBezTo>
                    <a:pt x="417" y="252"/>
                    <a:pt x="417" y="259"/>
                    <a:pt x="413" y="26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sp>
          <p:nvSpPr>
            <p:cNvPr id="68" name="Freeform 110">
              <a:extLst>
                <a:ext uri="{FF2B5EF4-FFF2-40B4-BE49-F238E27FC236}">
                  <a16:creationId xmlns:a16="http://schemas.microsoft.com/office/drawing/2014/main" id="{939813C6-5EEC-FFA5-1B9E-70E1ECCE388C}"/>
                </a:ext>
              </a:extLst>
            </p:cNvPr>
            <p:cNvSpPr>
              <a:spLocks noEditPoints="1"/>
            </p:cNvSpPr>
            <p:nvPr/>
          </p:nvSpPr>
          <p:spPr bwMode="auto">
            <a:xfrm>
              <a:off x="1153" y="614"/>
              <a:ext cx="3635" cy="3635"/>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 name="T20" fmla="*/ 306 w 512"/>
                <a:gd name="T21" fmla="*/ 263 h 512"/>
                <a:gd name="T22" fmla="*/ 157 w 512"/>
                <a:gd name="T23" fmla="*/ 413 h 512"/>
                <a:gd name="T24" fmla="*/ 149 w 512"/>
                <a:gd name="T25" fmla="*/ 416 h 512"/>
                <a:gd name="T26" fmla="*/ 141 w 512"/>
                <a:gd name="T27" fmla="*/ 413 h 512"/>
                <a:gd name="T28" fmla="*/ 141 w 512"/>
                <a:gd name="T29" fmla="*/ 397 h 512"/>
                <a:gd name="T30" fmla="*/ 283 w 512"/>
                <a:gd name="T31" fmla="*/ 256 h 512"/>
                <a:gd name="T32" fmla="*/ 141 w 512"/>
                <a:gd name="T33" fmla="*/ 114 h 512"/>
                <a:gd name="T34" fmla="*/ 141 w 512"/>
                <a:gd name="T35" fmla="*/ 99 h 512"/>
                <a:gd name="T36" fmla="*/ 157 w 512"/>
                <a:gd name="T37" fmla="*/ 99 h 512"/>
                <a:gd name="T38" fmla="*/ 306 w 512"/>
                <a:gd name="T39" fmla="*/ 248 h 512"/>
                <a:gd name="T40" fmla="*/ 306 w 512"/>
                <a:gd name="T41" fmla="*/ 263 h 512"/>
                <a:gd name="T42" fmla="*/ 413 w 512"/>
                <a:gd name="T43" fmla="*/ 263 h 512"/>
                <a:gd name="T44" fmla="*/ 263 w 512"/>
                <a:gd name="T45" fmla="*/ 413 h 512"/>
                <a:gd name="T46" fmla="*/ 256 w 512"/>
                <a:gd name="T47" fmla="*/ 416 h 512"/>
                <a:gd name="T48" fmla="*/ 248 w 512"/>
                <a:gd name="T49" fmla="*/ 413 h 512"/>
                <a:gd name="T50" fmla="*/ 248 w 512"/>
                <a:gd name="T51" fmla="*/ 397 h 512"/>
                <a:gd name="T52" fmla="*/ 390 w 512"/>
                <a:gd name="T53" fmla="*/ 256 h 512"/>
                <a:gd name="T54" fmla="*/ 248 w 512"/>
                <a:gd name="T55" fmla="*/ 114 h 512"/>
                <a:gd name="T56" fmla="*/ 248 w 512"/>
                <a:gd name="T57" fmla="*/ 99 h 512"/>
                <a:gd name="T58" fmla="*/ 263 w 512"/>
                <a:gd name="T59" fmla="*/ 99 h 512"/>
                <a:gd name="T60" fmla="*/ 413 w 512"/>
                <a:gd name="T61" fmla="*/ 248 h 512"/>
                <a:gd name="T62" fmla="*/ 413 w 512"/>
                <a:gd name="T63" fmla="*/ 26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moveTo>
                    <a:pt x="306" y="263"/>
                  </a:moveTo>
                  <a:cubicBezTo>
                    <a:pt x="157" y="413"/>
                    <a:pt x="157" y="413"/>
                    <a:pt x="157" y="413"/>
                  </a:cubicBezTo>
                  <a:cubicBezTo>
                    <a:pt x="154" y="415"/>
                    <a:pt x="152" y="416"/>
                    <a:pt x="149" y="416"/>
                  </a:cubicBezTo>
                  <a:cubicBezTo>
                    <a:pt x="146" y="416"/>
                    <a:pt x="144" y="415"/>
                    <a:pt x="141" y="413"/>
                  </a:cubicBezTo>
                  <a:cubicBezTo>
                    <a:pt x="137" y="408"/>
                    <a:pt x="137" y="402"/>
                    <a:pt x="141" y="397"/>
                  </a:cubicBezTo>
                  <a:cubicBezTo>
                    <a:pt x="283" y="256"/>
                    <a:pt x="283" y="256"/>
                    <a:pt x="283" y="256"/>
                  </a:cubicBezTo>
                  <a:cubicBezTo>
                    <a:pt x="141" y="114"/>
                    <a:pt x="141" y="114"/>
                    <a:pt x="141" y="114"/>
                  </a:cubicBezTo>
                  <a:cubicBezTo>
                    <a:pt x="137" y="110"/>
                    <a:pt x="137" y="103"/>
                    <a:pt x="141" y="99"/>
                  </a:cubicBezTo>
                  <a:cubicBezTo>
                    <a:pt x="146" y="95"/>
                    <a:pt x="152" y="95"/>
                    <a:pt x="157" y="99"/>
                  </a:cubicBezTo>
                  <a:cubicBezTo>
                    <a:pt x="306" y="248"/>
                    <a:pt x="306" y="248"/>
                    <a:pt x="306" y="248"/>
                  </a:cubicBezTo>
                  <a:cubicBezTo>
                    <a:pt x="310" y="252"/>
                    <a:pt x="310" y="259"/>
                    <a:pt x="306" y="263"/>
                  </a:cubicBezTo>
                  <a:close/>
                  <a:moveTo>
                    <a:pt x="413" y="263"/>
                  </a:moveTo>
                  <a:cubicBezTo>
                    <a:pt x="263" y="413"/>
                    <a:pt x="263" y="413"/>
                    <a:pt x="263" y="413"/>
                  </a:cubicBezTo>
                  <a:cubicBezTo>
                    <a:pt x="261" y="415"/>
                    <a:pt x="258" y="416"/>
                    <a:pt x="256" y="416"/>
                  </a:cubicBezTo>
                  <a:cubicBezTo>
                    <a:pt x="253" y="416"/>
                    <a:pt x="250" y="415"/>
                    <a:pt x="248" y="413"/>
                  </a:cubicBezTo>
                  <a:cubicBezTo>
                    <a:pt x="244" y="408"/>
                    <a:pt x="244" y="402"/>
                    <a:pt x="248" y="397"/>
                  </a:cubicBezTo>
                  <a:cubicBezTo>
                    <a:pt x="390" y="256"/>
                    <a:pt x="390" y="256"/>
                    <a:pt x="390" y="256"/>
                  </a:cubicBezTo>
                  <a:cubicBezTo>
                    <a:pt x="248" y="114"/>
                    <a:pt x="248" y="114"/>
                    <a:pt x="248" y="114"/>
                  </a:cubicBezTo>
                  <a:cubicBezTo>
                    <a:pt x="244" y="110"/>
                    <a:pt x="244" y="103"/>
                    <a:pt x="248" y="99"/>
                  </a:cubicBezTo>
                  <a:cubicBezTo>
                    <a:pt x="252" y="95"/>
                    <a:pt x="259" y="95"/>
                    <a:pt x="263" y="99"/>
                  </a:cubicBezTo>
                  <a:cubicBezTo>
                    <a:pt x="413" y="248"/>
                    <a:pt x="413" y="248"/>
                    <a:pt x="413" y="248"/>
                  </a:cubicBezTo>
                  <a:cubicBezTo>
                    <a:pt x="417" y="252"/>
                    <a:pt x="417" y="259"/>
                    <a:pt x="413" y="26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Open Sans"/>
                <a:ea typeface="+mn-ea"/>
                <a:cs typeface="+mn-cs"/>
              </a:endParaRPr>
            </a:p>
          </p:txBody>
        </p:sp>
      </p:grpSp>
      <p:sp>
        <p:nvSpPr>
          <p:cNvPr id="87" name="Oval 86">
            <a:extLst>
              <a:ext uri="{FF2B5EF4-FFF2-40B4-BE49-F238E27FC236}">
                <a16:creationId xmlns:a16="http://schemas.microsoft.com/office/drawing/2014/main" id="{229DE0AA-3C1B-3C2E-A2F7-DC45A58EDC34}"/>
              </a:ext>
            </a:extLst>
          </p:cNvPr>
          <p:cNvSpPr/>
          <p:nvPr/>
        </p:nvSpPr>
        <p:spPr>
          <a:xfrm>
            <a:off x="3539085" y="1800318"/>
            <a:ext cx="581847" cy="581847"/>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a:p>
        </p:txBody>
      </p:sp>
      <p:pic>
        <p:nvPicPr>
          <p:cNvPr id="93" name="Graphic 92" descr="Clipboard Checked outline">
            <a:extLst>
              <a:ext uri="{FF2B5EF4-FFF2-40B4-BE49-F238E27FC236}">
                <a16:creationId xmlns:a16="http://schemas.microsoft.com/office/drawing/2014/main" id="{4FF2C99F-9A9D-CC42-3758-4BED89ED786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5378" y="1860754"/>
            <a:ext cx="426575" cy="426575"/>
          </a:xfrm>
          <a:prstGeom prst="rect">
            <a:avLst/>
          </a:prstGeom>
        </p:spPr>
      </p:pic>
    </p:spTree>
    <p:extLst>
      <p:ext uri="{BB962C8B-B14F-4D97-AF65-F5344CB8AC3E}">
        <p14:creationId xmlns:p14="http://schemas.microsoft.com/office/powerpoint/2010/main" val="440541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FABDB-D413-33CA-C784-1D81125B304B}"/>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22E2F37-E2FF-A2AE-4F68-37CEEE8A9F3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B22E2F37-E2FF-A2AE-4F68-37CEEE8A9F3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7A51101D-3F38-5D4C-0B2C-2E1B7A402CF9}"/>
              </a:ext>
            </a:extLst>
          </p:cNvPr>
          <p:cNvSpPr>
            <a:spLocks noGrp="1"/>
          </p:cNvSpPr>
          <p:nvPr>
            <p:ph type="body" sz="quarter" idx="13"/>
          </p:nvPr>
        </p:nvSpPr>
        <p:spPr/>
        <p:txBody>
          <a:bodyPr/>
          <a:lstStyle/>
          <a:p>
            <a:r>
              <a:rPr lang="en-US" dirty="0"/>
              <a:t>Maintaining the integrity of the VX Awards requires every evaluator to uphold the highest standards of fairness, impartiality, and confidentiality throughout the evaluation process</a:t>
            </a:r>
          </a:p>
        </p:txBody>
      </p:sp>
      <p:sp>
        <p:nvSpPr>
          <p:cNvPr id="5" name="Title 4">
            <a:extLst>
              <a:ext uri="{FF2B5EF4-FFF2-40B4-BE49-F238E27FC236}">
                <a16:creationId xmlns:a16="http://schemas.microsoft.com/office/drawing/2014/main" id="{F2794477-A2D0-16CD-4FD2-9565530BEF69}"/>
              </a:ext>
            </a:extLst>
          </p:cNvPr>
          <p:cNvSpPr>
            <a:spLocks noGrp="1"/>
          </p:cNvSpPr>
          <p:nvPr>
            <p:ph type="title"/>
          </p:nvPr>
        </p:nvSpPr>
        <p:spPr/>
        <p:txBody>
          <a:bodyPr vert="horz" rIns="0"/>
          <a:lstStyle/>
          <a:p>
            <a:r>
              <a:rPr lang="en-US" spc="0" dirty="0"/>
              <a:t>Understanding Your Role as an Evaluator | Principles</a:t>
            </a:r>
          </a:p>
        </p:txBody>
      </p:sp>
      <p:sp>
        <p:nvSpPr>
          <p:cNvPr id="7" name="Text Placeholder 6">
            <a:extLst>
              <a:ext uri="{FF2B5EF4-FFF2-40B4-BE49-F238E27FC236}">
                <a16:creationId xmlns:a16="http://schemas.microsoft.com/office/drawing/2014/main" id="{6DFEC791-30FC-11D1-E85A-F0031799AE70}"/>
              </a:ext>
            </a:extLst>
          </p:cNvPr>
          <p:cNvSpPr>
            <a:spLocks noGrp="1"/>
          </p:cNvSpPr>
          <p:nvPr>
            <p:ph type="body" sz="quarter" idx="14"/>
          </p:nvPr>
        </p:nvSpPr>
        <p:spPr/>
        <p:txBody>
          <a:bodyPr/>
          <a:lstStyle/>
          <a:p>
            <a:endParaRPr lang="en-US" dirty="0"/>
          </a:p>
        </p:txBody>
      </p:sp>
      <p:sp>
        <p:nvSpPr>
          <p:cNvPr id="8" name="Text Placeholder 7">
            <a:extLst>
              <a:ext uri="{FF2B5EF4-FFF2-40B4-BE49-F238E27FC236}">
                <a16:creationId xmlns:a16="http://schemas.microsoft.com/office/drawing/2014/main" id="{D456CAE3-FB6B-2E27-4E1D-FDDC50E87B43}"/>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7B7AF8EB-A258-4573-DCB0-A363E03FA84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57" name="Rectangle 56">
            <a:extLst>
              <a:ext uri="{FF2B5EF4-FFF2-40B4-BE49-F238E27FC236}">
                <a16:creationId xmlns:a16="http://schemas.microsoft.com/office/drawing/2014/main" id="{F4CAA9B2-6163-0E22-0AB6-E41A696A5009}"/>
              </a:ext>
            </a:extLst>
          </p:cNvPr>
          <p:cNvSpPr/>
          <p:nvPr/>
        </p:nvSpPr>
        <p:spPr>
          <a:xfrm>
            <a:off x="560075" y="2518750"/>
            <a:ext cx="2270633" cy="573490"/>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Be Objective and Consistent</a:t>
            </a:r>
          </a:p>
        </p:txBody>
      </p:sp>
      <p:sp>
        <p:nvSpPr>
          <p:cNvPr id="58" name="Rectangle 57">
            <a:extLst>
              <a:ext uri="{FF2B5EF4-FFF2-40B4-BE49-F238E27FC236}">
                <a16:creationId xmlns:a16="http://schemas.microsoft.com/office/drawing/2014/main" id="{39B6B69D-05D5-1A6A-CC0F-2B4AA98B988D}"/>
              </a:ext>
            </a:extLst>
          </p:cNvPr>
          <p:cNvSpPr/>
          <p:nvPr/>
        </p:nvSpPr>
        <p:spPr>
          <a:xfrm>
            <a:off x="4255653" y="2518751"/>
            <a:ext cx="2629021" cy="573490"/>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Declare Conflicts of Interest</a:t>
            </a:r>
          </a:p>
        </p:txBody>
      </p:sp>
      <p:sp>
        <p:nvSpPr>
          <p:cNvPr id="59" name="Rectangle 58">
            <a:extLst>
              <a:ext uri="{FF2B5EF4-FFF2-40B4-BE49-F238E27FC236}">
                <a16:creationId xmlns:a16="http://schemas.microsoft.com/office/drawing/2014/main" id="{D263DA31-DDB7-8BD6-4081-F5D2EA9593CC}"/>
              </a:ext>
            </a:extLst>
          </p:cNvPr>
          <p:cNvSpPr/>
          <p:nvPr/>
        </p:nvSpPr>
        <p:spPr>
          <a:xfrm>
            <a:off x="7982620" y="2518751"/>
            <a:ext cx="2077055" cy="573490"/>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Maintain Confidentiality</a:t>
            </a:r>
          </a:p>
        </p:txBody>
      </p:sp>
      <p:cxnSp>
        <p:nvCxnSpPr>
          <p:cNvPr id="60" name="Straight Connector 59">
            <a:extLst>
              <a:ext uri="{FF2B5EF4-FFF2-40B4-BE49-F238E27FC236}">
                <a16:creationId xmlns:a16="http://schemas.microsoft.com/office/drawing/2014/main" id="{12E96547-8B3A-3D98-774A-DE221421B3D2}"/>
              </a:ext>
            </a:extLst>
          </p:cNvPr>
          <p:cNvCxnSpPr/>
          <p:nvPr/>
        </p:nvCxnSpPr>
        <p:spPr>
          <a:xfrm>
            <a:off x="560075" y="3275470"/>
            <a:ext cx="341502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D2BE176-E9CF-B288-10DD-91A23A7240D7}"/>
              </a:ext>
            </a:extLst>
          </p:cNvPr>
          <p:cNvCxnSpPr/>
          <p:nvPr/>
        </p:nvCxnSpPr>
        <p:spPr>
          <a:xfrm>
            <a:off x="4255653" y="3275470"/>
            <a:ext cx="341502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802016A9-C2FC-8346-9440-537E93E69095}"/>
              </a:ext>
            </a:extLst>
          </p:cNvPr>
          <p:cNvSpPr/>
          <p:nvPr/>
        </p:nvSpPr>
        <p:spPr>
          <a:xfrm>
            <a:off x="573523" y="1584998"/>
            <a:ext cx="641433" cy="641433"/>
          </a:xfrm>
          <a:prstGeom prst="ellipse">
            <a:avLst/>
          </a:prstGeom>
          <a:solidFill>
            <a:schemeClr val="bg1"/>
          </a:solid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Chronicle Display Black"/>
                <a:ea typeface="+mn-ea"/>
                <a:cs typeface="Chronicle Text G4" pitchFamily="2" charset="0"/>
              </a:rPr>
              <a:t>1</a:t>
            </a:r>
          </a:p>
        </p:txBody>
      </p:sp>
      <p:sp>
        <p:nvSpPr>
          <p:cNvPr id="63" name="Oval 62">
            <a:extLst>
              <a:ext uri="{FF2B5EF4-FFF2-40B4-BE49-F238E27FC236}">
                <a16:creationId xmlns:a16="http://schemas.microsoft.com/office/drawing/2014/main" id="{9EF946C2-58DA-458B-181D-08FE5B7F4189}"/>
              </a:ext>
            </a:extLst>
          </p:cNvPr>
          <p:cNvSpPr/>
          <p:nvPr/>
        </p:nvSpPr>
        <p:spPr>
          <a:xfrm>
            <a:off x="4269101" y="1584998"/>
            <a:ext cx="641433" cy="641433"/>
          </a:xfrm>
          <a:prstGeom prst="ellipse">
            <a:avLst/>
          </a:prstGeom>
          <a:solidFill>
            <a:schemeClr val="bg1"/>
          </a:solid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Chronicle Display Black"/>
                <a:ea typeface="+mn-ea"/>
                <a:cs typeface="Chronicle Text G4" pitchFamily="2" charset="0"/>
              </a:rPr>
              <a:t>2</a:t>
            </a:r>
          </a:p>
        </p:txBody>
      </p:sp>
      <p:sp>
        <p:nvSpPr>
          <p:cNvPr id="64" name="Oval 63">
            <a:extLst>
              <a:ext uri="{FF2B5EF4-FFF2-40B4-BE49-F238E27FC236}">
                <a16:creationId xmlns:a16="http://schemas.microsoft.com/office/drawing/2014/main" id="{55476CD3-8B1F-196B-CBA1-D2CBDC62B00D}"/>
              </a:ext>
            </a:extLst>
          </p:cNvPr>
          <p:cNvSpPr/>
          <p:nvPr/>
        </p:nvSpPr>
        <p:spPr>
          <a:xfrm>
            <a:off x="7996068" y="1584998"/>
            <a:ext cx="641433" cy="641433"/>
          </a:xfrm>
          <a:prstGeom prst="ellipse">
            <a:avLst/>
          </a:prstGeom>
          <a:solidFill>
            <a:schemeClr val="bg1"/>
          </a:solid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Chronicle Display Black"/>
                <a:ea typeface="+mn-ea"/>
                <a:cs typeface="Chronicle Text G4" pitchFamily="2" charset="0"/>
              </a:rPr>
              <a:t>3</a:t>
            </a:r>
          </a:p>
        </p:txBody>
      </p:sp>
      <p:sp>
        <p:nvSpPr>
          <p:cNvPr id="65" name="Rectangle 64">
            <a:extLst>
              <a:ext uri="{FF2B5EF4-FFF2-40B4-BE49-F238E27FC236}">
                <a16:creationId xmlns:a16="http://schemas.microsoft.com/office/drawing/2014/main" id="{E0D16A5C-C67A-A45C-8D12-08D0CA691B72}"/>
              </a:ext>
            </a:extLst>
          </p:cNvPr>
          <p:cNvSpPr/>
          <p:nvPr/>
        </p:nvSpPr>
        <p:spPr>
          <a:xfrm>
            <a:off x="560075" y="3429000"/>
            <a:ext cx="3415029" cy="664797"/>
          </a:xfrm>
          <a:prstGeom prst="rect">
            <a:avLst/>
          </a:prstGeom>
        </p:spPr>
        <p:txBody>
          <a:bodyPr vert="horz" lIns="0" tIns="0" rIns="0" bIns="0" rtlCol="0">
            <a:noAutofit/>
          </a:bodyPr>
          <a:lstStyle/>
          <a:p>
            <a:pPr marL="0" marR="0" lvl="0" indent="0" algn="l" defTabSz="914400" rtl="0" eaLnBrk="1" fontAlgn="auto" latinLnBrk="0" hangingPunct="1">
              <a:lnSpc>
                <a:spcPct val="130000"/>
              </a:lnSpc>
              <a:spcBef>
                <a:spcPts val="1000"/>
              </a:spcBef>
              <a:spcAft>
                <a:spcPts val="0"/>
              </a:spcAft>
              <a:buClr>
                <a:srgbClr val="787878"/>
              </a:buClr>
              <a:buSzPct val="75000"/>
              <a:buFontTx/>
              <a:buNone/>
              <a:tabLst/>
              <a:defRPr/>
            </a:pPr>
            <a:r>
              <a:rPr kumimoji="0" lang="en-US" sz="1600" b="0" i="0" u="none" strike="noStrike" kern="1200" cap="none" spc="-30" normalizeH="0" baseline="0" noProof="0" dirty="0">
                <a:ln>
                  <a:noFill/>
                </a:ln>
                <a:solidFill>
                  <a:srgbClr val="000000"/>
                </a:solidFill>
                <a:effectLst/>
                <a:uLnTx/>
                <a:uFillTx/>
                <a:latin typeface="+mj-lt"/>
                <a:ea typeface="Open Sans" charset="0"/>
                <a:cs typeface="Open Sans" charset="0"/>
              </a:rPr>
              <a:t>Assess every application fairly using only the evidence provided and apply the scoring criteria consistently across all submissions</a:t>
            </a:r>
          </a:p>
        </p:txBody>
      </p:sp>
      <p:sp>
        <p:nvSpPr>
          <p:cNvPr id="66" name="Rectangle 65">
            <a:extLst>
              <a:ext uri="{FF2B5EF4-FFF2-40B4-BE49-F238E27FC236}">
                <a16:creationId xmlns:a16="http://schemas.microsoft.com/office/drawing/2014/main" id="{A8004E40-7E8E-E8EE-9C66-6BF8174D50B9}"/>
              </a:ext>
            </a:extLst>
          </p:cNvPr>
          <p:cNvSpPr/>
          <p:nvPr/>
        </p:nvSpPr>
        <p:spPr>
          <a:xfrm>
            <a:off x="4255653" y="3429000"/>
            <a:ext cx="3415028" cy="664797"/>
          </a:xfrm>
          <a:prstGeom prst="rect">
            <a:avLst/>
          </a:prstGeom>
        </p:spPr>
        <p:txBody>
          <a:bodyPr vert="horz" lIns="0" tIns="0" rIns="0" bIns="0" rtlCol="0">
            <a:noAutofit/>
          </a:bodyPr>
          <a:lstStyle/>
          <a:p>
            <a:pPr marL="0" marR="0" lvl="0" indent="0" algn="l" defTabSz="914400" rtl="0" eaLnBrk="1" fontAlgn="auto" latinLnBrk="0" hangingPunct="1">
              <a:lnSpc>
                <a:spcPct val="130000"/>
              </a:lnSpc>
              <a:spcBef>
                <a:spcPts val="1000"/>
              </a:spcBef>
              <a:spcAft>
                <a:spcPts val="0"/>
              </a:spcAft>
              <a:buClr>
                <a:srgbClr val="787878"/>
              </a:buClr>
              <a:buSzPct val="75000"/>
              <a:buFontTx/>
              <a:buNone/>
              <a:tabLst/>
              <a:defRPr/>
            </a:pPr>
            <a:r>
              <a:rPr lang="en-US" sz="1600" spc="-30" dirty="0">
                <a:solidFill>
                  <a:srgbClr val="000000"/>
                </a:solidFill>
                <a:latin typeface="+mj-lt"/>
                <a:ea typeface="Open Sans" charset="0"/>
                <a:cs typeface="Open Sans" charset="0"/>
              </a:rPr>
              <a:t>Declare any actual, potential, or perceived conflicts of interest before commencing your evaluations to ensure a fair and impartial assessment process</a:t>
            </a:r>
          </a:p>
        </p:txBody>
      </p:sp>
      <p:sp>
        <p:nvSpPr>
          <p:cNvPr id="67" name="Rectangle 66">
            <a:extLst>
              <a:ext uri="{FF2B5EF4-FFF2-40B4-BE49-F238E27FC236}">
                <a16:creationId xmlns:a16="http://schemas.microsoft.com/office/drawing/2014/main" id="{6F184CDE-409D-E28B-3AA0-5BAA4BA36D17}"/>
              </a:ext>
            </a:extLst>
          </p:cNvPr>
          <p:cNvSpPr/>
          <p:nvPr/>
        </p:nvSpPr>
        <p:spPr>
          <a:xfrm>
            <a:off x="7982620" y="3429000"/>
            <a:ext cx="3415029" cy="664797"/>
          </a:xfrm>
          <a:prstGeom prst="rect">
            <a:avLst/>
          </a:prstGeom>
        </p:spPr>
        <p:txBody>
          <a:bodyPr vert="horz" lIns="0" tIns="0" rIns="0" bIns="0" rtlCol="0">
            <a:noAutofit/>
          </a:bodyPr>
          <a:lstStyle/>
          <a:p>
            <a:pPr marL="0" marR="0" lvl="0" indent="0" algn="l" defTabSz="914400" rtl="0" eaLnBrk="1" fontAlgn="auto" latinLnBrk="0" hangingPunct="1">
              <a:lnSpc>
                <a:spcPct val="130000"/>
              </a:lnSpc>
              <a:spcBef>
                <a:spcPts val="1000"/>
              </a:spcBef>
              <a:spcAft>
                <a:spcPts val="0"/>
              </a:spcAft>
              <a:buClr>
                <a:srgbClr val="787878"/>
              </a:buClr>
              <a:buSzPct val="75000"/>
              <a:buFontTx/>
              <a:buNone/>
              <a:tabLst/>
              <a:defRPr/>
            </a:pPr>
            <a:r>
              <a:rPr lang="en-US" sz="1600" spc="-30" dirty="0">
                <a:solidFill>
                  <a:srgbClr val="000000"/>
                </a:solidFill>
                <a:latin typeface="+mj-lt"/>
                <a:ea typeface="Open Sans" charset="0"/>
                <a:cs typeface="Open Sans" charset="0"/>
              </a:rPr>
              <a:t>Treat all application materials, evaluation outcomes, and discussions as strictly confidential and do not disclose any information outside the evaluation process</a:t>
            </a:r>
          </a:p>
        </p:txBody>
      </p:sp>
      <p:cxnSp>
        <p:nvCxnSpPr>
          <p:cNvPr id="68" name="Straight Connector 67">
            <a:extLst>
              <a:ext uri="{FF2B5EF4-FFF2-40B4-BE49-F238E27FC236}">
                <a16:creationId xmlns:a16="http://schemas.microsoft.com/office/drawing/2014/main" id="{F94A59FA-4696-FC6A-E4D8-652854E00968}"/>
              </a:ext>
            </a:extLst>
          </p:cNvPr>
          <p:cNvCxnSpPr/>
          <p:nvPr/>
        </p:nvCxnSpPr>
        <p:spPr>
          <a:xfrm>
            <a:off x="7982620" y="3275470"/>
            <a:ext cx="341502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id="{79AA25F2-3659-17D1-1D2D-E500CD1CCC2B}"/>
              </a:ext>
            </a:extLst>
          </p:cNvPr>
          <p:cNvGrpSpPr/>
          <p:nvPr/>
        </p:nvGrpSpPr>
        <p:grpSpPr>
          <a:xfrm>
            <a:off x="480448" y="4859693"/>
            <a:ext cx="11121001" cy="1398913"/>
            <a:chOff x="480448" y="4859693"/>
            <a:chExt cx="11121001" cy="1398913"/>
          </a:xfrm>
          <a:effectLst>
            <a:outerShdw blurRad="50800" dist="38100" dir="2700000" algn="tl" rotWithShape="0">
              <a:prstClr val="black">
                <a:alpha val="40000"/>
              </a:prstClr>
            </a:outerShdw>
          </a:effectLst>
        </p:grpSpPr>
        <p:sp>
          <p:nvSpPr>
            <p:cNvPr id="69" name="Rectangle: Rounded Corners 68">
              <a:extLst>
                <a:ext uri="{FF2B5EF4-FFF2-40B4-BE49-F238E27FC236}">
                  <a16:creationId xmlns:a16="http://schemas.microsoft.com/office/drawing/2014/main" id="{2671BE9E-ABDD-8442-95AA-9926764C8CB2}"/>
                </a:ext>
              </a:extLst>
            </p:cNvPr>
            <p:cNvSpPr/>
            <p:nvPr/>
          </p:nvSpPr>
          <p:spPr>
            <a:xfrm>
              <a:off x="480448" y="5138873"/>
              <a:ext cx="11121001" cy="1119733"/>
            </a:xfrm>
            <a:prstGeom prst="roundRect">
              <a:avLst/>
            </a:prstGeom>
            <a:solidFill>
              <a:srgbClr val="E7E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AE" sz="1600" dirty="0">
                  <a:solidFill>
                    <a:schemeClr val="tx1"/>
                  </a:solidFill>
                </a:rPr>
                <a:t>You or an immediate family member have </a:t>
              </a:r>
              <a:r>
                <a:rPr lang="en-AE" sz="1600" b="1" dirty="0">
                  <a:solidFill>
                    <a:schemeClr val="tx1"/>
                  </a:solidFill>
                </a:rPr>
                <a:t>previously worked </a:t>
              </a:r>
              <a:r>
                <a:rPr lang="en-AE" sz="1600" dirty="0">
                  <a:solidFill>
                    <a:schemeClr val="tx1"/>
                  </a:solidFill>
                </a:rPr>
                <a:t>for or with a nominated entity</a:t>
              </a:r>
            </a:p>
            <a:p>
              <a:pPr marL="342900" indent="-342900">
                <a:buFont typeface="+mj-lt"/>
                <a:buAutoNum type="arabicPeriod"/>
              </a:pPr>
              <a:r>
                <a:rPr lang="en-AE" sz="1600" dirty="0">
                  <a:solidFill>
                    <a:schemeClr val="tx1"/>
                  </a:solidFill>
                </a:rPr>
                <a:t>You or an immediate family member are currently </a:t>
              </a:r>
              <a:r>
                <a:rPr lang="en-AE" sz="1600" b="1" dirty="0">
                  <a:solidFill>
                    <a:schemeClr val="tx1"/>
                  </a:solidFill>
                </a:rPr>
                <a:t>discussing employment or business opportunities </a:t>
              </a:r>
              <a:r>
                <a:rPr lang="en-AE" sz="1600" dirty="0">
                  <a:solidFill>
                    <a:schemeClr val="tx1"/>
                  </a:solidFill>
                </a:rPr>
                <a:t>with a nominated entity</a:t>
              </a:r>
            </a:p>
            <a:p>
              <a:pPr marL="342900" indent="-342900">
                <a:buFont typeface="+mj-lt"/>
                <a:buAutoNum type="arabicPeriod"/>
              </a:pPr>
              <a:r>
                <a:rPr lang="en-AE" sz="1600" dirty="0">
                  <a:solidFill>
                    <a:schemeClr val="tx1"/>
                  </a:solidFill>
                </a:rPr>
                <a:t>You or an immediate family member hold an </a:t>
              </a:r>
              <a:r>
                <a:rPr lang="en-AE" sz="1600" b="1" dirty="0">
                  <a:solidFill>
                    <a:schemeClr val="tx1"/>
                  </a:solidFill>
                </a:rPr>
                <a:t>ownership stake or direct financial interest</a:t>
              </a:r>
              <a:r>
                <a:rPr lang="en-AE" sz="1600" dirty="0">
                  <a:solidFill>
                    <a:schemeClr val="tx1"/>
                  </a:solidFill>
                </a:rPr>
                <a:t> in a nominated entity</a:t>
              </a:r>
            </a:p>
          </p:txBody>
        </p:sp>
        <p:sp>
          <p:nvSpPr>
            <p:cNvPr id="70" name="Isosceles Triangle 69">
              <a:extLst>
                <a:ext uri="{FF2B5EF4-FFF2-40B4-BE49-F238E27FC236}">
                  <a16:creationId xmlns:a16="http://schemas.microsoft.com/office/drawing/2014/main" id="{78BC9107-01E9-B36D-D327-61DBD356A721}"/>
                </a:ext>
              </a:extLst>
            </p:cNvPr>
            <p:cNvSpPr/>
            <p:nvPr/>
          </p:nvSpPr>
          <p:spPr>
            <a:xfrm>
              <a:off x="5383080" y="4859693"/>
              <a:ext cx="1152041" cy="341541"/>
            </a:xfrm>
            <a:prstGeom prst="triangle">
              <a:avLst/>
            </a:prstGeom>
            <a:solidFill>
              <a:srgbClr val="E7E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73462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6EA0F-B614-A232-CDE7-3046E0FAF70C}"/>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47D9403-7B8A-C4A4-0B44-715E272EF06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447D9403-7B8A-C4A4-0B44-715E272EF06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EB134A51-138F-007A-304E-8DA4B8B85CEE}"/>
              </a:ext>
            </a:extLst>
          </p:cNvPr>
          <p:cNvSpPr>
            <a:spLocks noGrp="1"/>
          </p:cNvSpPr>
          <p:nvPr>
            <p:ph type="body" sz="quarter" idx="13"/>
          </p:nvPr>
        </p:nvSpPr>
        <p:spPr/>
        <p:txBody>
          <a:bodyPr/>
          <a:lstStyle/>
          <a:p>
            <a:r>
              <a:rPr lang="en-US" dirty="0"/>
              <a:t>This session introduces the Visitor Experience Awards, outlining the evaluation process, evaluator responsibilities, and the use of the evaluation portal to ensure fair and consistent assessments</a:t>
            </a:r>
          </a:p>
        </p:txBody>
      </p:sp>
      <p:sp>
        <p:nvSpPr>
          <p:cNvPr id="5" name="Title 4">
            <a:extLst>
              <a:ext uri="{FF2B5EF4-FFF2-40B4-BE49-F238E27FC236}">
                <a16:creationId xmlns:a16="http://schemas.microsoft.com/office/drawing/2014/main" id="{03221466-391E-446C-7216-1E1CC95B71A1}"/>
              </a:ext>
            </a:extLst>
          </p:cNvPr>
          <p:cNvSpPr>
            <a:spLocks noGrp="1"/>
          </p:cNvSpPr>
          <p:nvPr>
            <p:ph type="title"/>
          </p:nvPr>
        </p:nvSpPr>
        <p:spPr/>
        <p:txBody>
          <a:bodyPr vert="horz" rIns="0"/>
          <a:lstStyle/>
          <a:p>
            <a:r>
              <a:rPr lang="en-US" spc="0" dirty="0"/>
              <a:t>Purpose of Today’s Discussion | 3. Navigating the Evaluation Portal</a:t>
            </a:r>
            <a:br>
              <a:rPr lang="en-US" spc="0" dirty="0"/>
            </a:br>
            <a:endParaRPr lang="en-US" spc="0" dirty="0"/>
          </a:p>
        </p:txBody>
      </p:sp>
      <p:sp>
        <p:nvSpPr>
          <p:cNvPr id="7" name="Text Placeholder 6">
            <a:extLst>
              <a:ext uri="{FF2B5EF4-FFF2-40B4-BE49-F238E27FC236}">
                <a16:creationId xmlns:a16="http://schemas.microsoft.com/office/drawing/2014/main" id="{6BF2B8B3-9541-15EE-07C0-FE4018DD328B}"/>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458B71D9-1F6A-E0BF-1DFF-6BB167BCEDDE}"/>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8CB15BC4-5D83-E37F-362C-F5391449B8A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13" name="Rectangle 12">
            <a:extLst>
              <a:ext uri="{FF2B5EF4-FFF2-40B4-BE49-F238E27FC236}">
                <a16:creationId xmlns:a16="http://schemas.microsoft.com/office/drawing/2014/main" id="{22F0B322-44F8-07F4-6056-C54D56D0C40A}"/>
              </a:ext>
            </a:extLst>
          </p:cNvPr>
          <p:cNvSpPr/>
          <p:nvPr/>
        </p:nvSpPr>
        <p:spPr>
          <a:xfrm>
            <a:off x="472217"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Introduction to the Visitor Experience Awards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 the vision, objectives, and overall structure of the VX Awards, and how they contribute to elevating visitor experience across Abu Dhabi</a:t>
            </a:r>
          </a:p>
        </p:txBody>
      </p:sp>
      <p:sp>
        <p:nvSpPr>
          <p:cNvPr id="14" name="Rectangle 13">
            <a:extLst>
              <a:ext uri="{FF2B5EF4-FFF2-40B4-BE49-F238E27FC236}">
                <a16:creationId xmlns:a16="http://schemas.microsoft.com/office/drawing/2014/main" id="{CB189C15-0AE9-E02C-A7F4-637324F695C8}"/>
              </a:ext>
            </a:extLst>
          </p:cNvPr>
          <p:cNvSpPr/>
          <p:nvPr/>
        </p:nvSpPr>
        <p:spPr>
          <a:xfrm>
            <a:off x="472217"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5" name="Rectangle 14">
            <a:extLst>
              <a:ext uri="{FF2B5EF4-FFF2-40B4-BE49-F238E27FC236}">
                <a16:creationId xmlns:a16="http://schemas.microsoft.com/office/drawing/2014/main" id="{3233DACD-60AB-3985-FF75-7437A390625F}"/>
              </a:ext>
            </a:extLst>
          </p:cNvPr>
          <p:cNvSpPr/>
          <p:nvPr/>
        </p:nvSpPr>
        <p:spPr>
          <a:xfrm>
            <a:off x="4331005"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Understanding Your Role as an Evaluator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Learn the evaluation process, scoring methodology, key responsibilities, and principles for conducting fair and consistent assessments</a:t>
            </a:r>
          </a:p>
        </p:txBody>
      </p:sp>
      <p:sp>
        <p:nvSpPr>
          <p:cNvPr id="16" name="Rectangle 15">
            <a:extLst>
              <a:ext uri="{FF2B5EF4-FFF2-40B4-BE49-F238E27FC236}">
                <a16:creationId xmlns:a16="http://schemas.microsoft.com/office/drawing/2014/main" id="{54607F80-6A13-34B9-17C6-00D02186ECE4}"/>
              </a:ext>
            </a:extLst>
          </p:cNvPr>
          <p:cNvSpPr/>
          <p:nvPr/>
        </p:nvSpPr>
        <p:spPr>
          <a:xfrm>
            <a:off x="4331005"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7" name="Rectangle 16">
            <a:extLst>
              <a:ext uri="{FF2B5EF4-FFF2-40B4-BE49-F238E27FC236}">
                <a16:creationId xmlns:a16="http://schemas.microsoft.com/office/drawing/2014/main" id="{20129A45-1AE9-C470-BA2E-00DA051F79DE}"/>
              </a:ext>
            </a:extLst>
          </p:cNvPr>
          <p:cNvSpPr/>
          <p:nvPr/>
        </p:nvSpPr>
        <p:spPr>
          <a:xfrm>
            <a:off x="8189792"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Navigating the Evaluation Portal</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Become familiar with the evaluation portal, including logging in, declaring conflicts of interest, reviewing applications, and submitting evaluations</a:t>
            </a:r>
          </a:p>
        </p:txBody>
      </p:sp>
      <p:sp>
        <p:nvSpPr>
          <p:cNvPr id="18" name="Rectangle 17">
            <a:extLst>
              <a:ext uri="{FF2B5EF4-FFF2-40B4-BE49-F238E27FC236}">
                <a16:creationId xmlns:a16="http://schemas.microsoft.com/office/drawing/2014/main" id="{67D255FB-F229-6240-D9D1-E6474A169F7C}"/>
              </a:ext>
            </a:extLst>
          </p:cNvPr>
          <p:cNvSpPr/>
          <p:nvPr/>
        </p:nvSpPr>
        <p:spPr>
          <a:xfrm>
            <a:off x="8189792"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9" name="Oval 18">
            <a:extLst>
              <a:ext uri="{FF2B5EF4-FFF2-40B4-BE49-F238E27FC236}">
                <a16:creationId xmlns:a16="http://schemas.microsoft.com/office/drawing/2014/main" id="{57F2673D-A962-5C79-1C65-B5F18EC36ECE}"/>
              </a:ext>
            </a:extLst>
          </p:cNvPr>
          <p:cNvSpPr/>
          <p:nvPr/>
        </p:nvSpPr>
        <p:spPr bwMode="gray">
          <a:xfrm>
            <a:off x="1769000"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1</a:t>
            </a:r>
          </a:p>
        </p:txBody>
      </p:sp>
      <p:sp>
        <p:nvSpPr>
          <p:cNvPr id="20" name="Oval 19">
            <a:extLst>
              <a:ext uri="{FF2B5EF4-FFF2-40B4-BE49-F238E27FC236}">
                <a16:creationId xmlns:a16="http://schemas.microsoft.com/office/drawing/2014/main" id="{A3C1598A-77AD-BF1F-683B-95EC5AB44A88}"/>
              </a:ext>
            </a:extLst>
          </p:cNvPr>
          <p:cNvSpPr/>
          <p:nvPr/>
        </p:nvSpPr>
        <p:spPr bwMode="gray">
          <a:xfrm>
            <a:off x="5627788"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2</a:t>
            </a:r>
          </a:p>
        </p:txBody>
      </p:sp>
      <p:sp>
        <p:nvSpPr>
          <p:cNvPr id="21" name="Oval 20">
            <a:extLst>
              <a:ext uri="{FF2B5EF4-FFF2-40B4-BE49-F238E27FC236}">
                <a16:creationId xmlns:a16="http://schemas.microsoft.com/office/drawing/2014/main" id="{B468DAD7-C970-3A04-828E-FFC9D4A75DF5}"/>
              </a:ext>
            </a:extLst>
          </p:cNvPr>
          <p:cNvSpPr/>
          <p:nvPr/>
        </p:nvSpPr>
        <p:spPr bwMode="gray">
          <a:xfrm>
            <a:off x="9486575"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3</a:t>
            </a:r>
          </a:p>
        </p:txBody>
      </p:sp>
      <p:pic>
        <p:nvPicPr>
          <p:cNvPr id="3" name="Graphic 2" descr="Programmer male with solid fill">
            <a:extLst>
              <a:ext uri="{FF2B5EF4-FFF2-40B4-BE49-F238E27FC236}">
                <a16:creationId xmlns:a16="http://schemas.microsoft.com/office/drawing/2014/main" id="{4479A265-E769-5392-B946-ADD279B07F6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77400" y="4838700"/>
            <a:ext cx="543165" cy="543165"/>
          </a:xfrm>
          <a:prstGeom prst="rect">
            <a:avLst/>
          </a:prstGeom>
        </p:spPr>
      </p:pic>
      <p:pic>
        <p:nvPicPr>
          <p:cNvPr id="11" name="Graphic 10" descr="Checklist with solid fill">
            <a:extLst>
              <a:ext uri="{FF2B5EF4-FFF2-40B4-BE49-F238E27FC236}">
                <a16:creationId xmlns:a16="http://schemas.microsoft.com/office/drawing/2014/main" id="{A0EA9945-4E6D-A7EE-50B4-49FBB112F05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29300" y="4838700"/>
            <a:ext cx="543165" cy="543165"/>
          </a:xfrm>
          <a:prstGeom prst="rect">
            <a:avLst/>
          </a:prstGeom>
        </p:spPr>
      </p:pic>
      <p:pic>
        <p:nvPicPr>
          <p:cNvPr id="22" name="Graphic 21" descr="Trophy with solid fill">
            <a:extLst>
              <a:ext uri="{FF2B5EF4-FFF2-40B4-BE49-F238E27FC236}">
                <a16:creationId xmlns:a16="http://schemas.microsoft.com/office/drawing/2014/main" id="{2F85356F-5F60-C952-6886-1092533D484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68500" y="4838700"/>
            <a:ext cx="543165" cy="543165"/>
          </a:xfrm>
          <a:prstGeom prst="rect">
            <a:avLst/>
          </a:prstGeom>
        </p:spPr>
      </p:pic>
      <p:sp>
        <p:nvSpPr>
          <p:cNvPr id="10" name="Rectangle 9">
            <a:extLst>
              <a:ext uri="{FF2B5EF4-FFF2-40B4-BE49-F238E27FC236}">
                <a16:creationId xmlns:a16="http://schemas.microsoft.com/office/drawing/2014/main" id="{DA82AA36-E9A8-276E-5B9C-3AE6AF6919D0}"/>
              </a:ext>
            </a:extLst>
          </p:cNvPr>
          <p:cNvSpPr/>
          <p:nvPr/>
        </p:nvSpPr>
        <p:spPr>
          <a:xfrm>
            <a:off x="371474" y="1348447"/>
            <a:ext cx="7615921" cy="4378584"/>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6586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9D62E-3ED1-9F04-67CD-71B0FAF7E2C2}"/>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CA82637-60D4-1C5E-1846-72732B4E850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BCA82637-60D4-1C5E-1846-72732B4E85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0E93D877-D54C-3D17-B37E-8897904506CA}"/>
              </a:ext>
            </a:extLst>
          </p:cNvPr>
          <p:cNvSpPr>
            <a:spLocks noGrp="1"/>
          </p:cNvSpPr>
          <p:nvPr>
            <p:ph type="body" sz="quarter" idx="13"/>
          </p:nvPr>
        </p:nvSpPr>
        <p:spPr/>
        <p:txBody>
          <a:bodyPr/>
          <a:lstStyle/>
          <a:p>
            <a:r>
              <a:rPr lang="en-US" dirty="0"/>
              <a:t>Registering and declaring your conflicts of interest (1/2)</a:t>
            </a:r>
          </a:p>
        </p:txBody>
      </p:sp>
      <p:sp>
        <p:nvSpPr>
          <p:cNvPr id="5" name="Title 4">
            <a:extLst>
              <a:ext uri="{FF2B5EF4-FFF2-40B4-BE49-F238E27FC236}">
                <a16:creationId xmlns:a16="http://schemas.microsoft.com/office/drawing/2014/main" id="{FB7CE7BE-3A01-5EAF-47AE-5F7BE10CD5DE}"/>
              </a:ext>
            </a:extLst>
          </p:cNvPr>
          <p:cNvSpPr>
            <a:spLocks noGrp="1"/>
          </p:cNvSpPr>
          <p:nvPr>
            <p:ph type="title"/>
          </p:nvPr>
        </p:nvSpPr>
        <p:spPr/>
        <p:txBody>
          <a:bodyPr vert="horz" rIns="0"/>
          <a:lstStyle/>
          <a:p>
            <a:r>
              <a:rPr lang="en-US" spc="0" dirty="0"/>
              <a:t>Navigating the Evaluation Portal</a:t>
            </a:r>
          </a:p>
        </p:txBody>
      </p:sp>
      <p:sp>
        <p:nvSpPr>
          <p:cNvPr id="7" name="Text Placeholder 6">
            <a:extLst>
              <a:ext uri="{FF2B5EF4-FFF2-40B4-BE49-F238E27FC236}">
                <a16:creationId xmlns:a16="http://schemas.microsoft.com/office/drawing/2014/main" id="{A4C68BD2-053E-0A59-2037-7799818D54EF}"/>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01C8D9B2-750D-A343-528F-44A57D008889}"/>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C6856001-C85E-8927-AF3B-A3799A7D5E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pic>
        <p:nvPicPr>
          <p:cNvPr id="3" name="Picture 2">
            <a:extLst>
              <a:ext uri="{FF2B5EF4-FFF2-40B4-BE49-F238E27FC236}">
                <a16:creationId xmlns:a16="http://schemas.microsoft.com/office/drawing/2014/main" id="{44DE2BFA-79BF-F94D-449F-DBBEAE46BF73}"/>
              </a:ext>
            </a:extLst>
          </p:cNvPr>
          <p:cNvPicPr>
            <a:picLocks/>
          </p:cNvPicPr>
          <p:nvPr/>
        </p:nvPicPr>
        <p:blipFill>
          <a:blip r:embed="rId6"/>
          <a:stretch>
            <a:fillRect/>
          </a:stretch>
        </p:blipFill>
        <p:spPr>
          <a:xfrm>
            <a:off x="555267" y="1797928"/>
            <a:ext cx="4700544" cy="2517479"/>
          </a:xfrm>
          <a:prstGeom prst="rect">
            <a:avLst/>
          </a:prstGeom>
          <a:effectLst>
            <a:outerShdw blurRad="203200" sx="102000" sy="102000" algn="ctr" rotWithShape="0">
              <a:prstClr val="black">
                <a:alpha val="18000"/>
              </a:prstClr>
            </a:outerShdw>
          </a:effectLst>
        </p:spPr>
      </p:pic>
      <p:pic>
        <p:nvPicPr>
          <p:cNvPr id="13" name="Picture 12">
            <a:extLst>
              <a:ext uri="{FF2B5EF4-FFF2-40B4-BE49-F238E27FC236}">
                <a16:creationId xmlns:a16="http://schemas.microsoft.com/office/drawing/2014/main" id="{47F1B49D-AC20-1537-5A62-F75EE227EFF4}"/>
              </a:ext>
            </a:extLst>
          </p:cNvPr>
          <p:cNvPicPr>
            <a:picLocks noChangeAspect="1"/>
          </p:cNvPicPr>
          <p:nvPr/>
        </p:nvPicPr>
        <p:blipFill>
          <a:blip r:embed="rId7"/>
          <a:stretch>
            <a:fillRect/>
          </a:stretch>
        </p:blipFill>
        <p:spPr>
          <a:xfrm>
            <a:off x="6616590" y="1797928"/>
            <a:ext cx="4794712" cy="2517479"/>
          </a:xfrm>
          <a:prstGeom prst="rect">
            <a:avLst/>
          </a:prstGeom>
          <a:effectLst>
            <a:outerShdw blurRad="203200" sx="102000" sy="102000" algn="ctr" rotWithShape="0">
              <a:prstClr val="black">
                <a:alpha val="18000"/>
              </a:prstClr>
            </a:outerShdw>
          </a:effectLst>
        </p:spPr>
      </p:pic>
      <p:sp>
        <p:nvSpPr>
          <p:cNvPr id="14" name="Rectangle: Rounded Corners 13">
            <a:extLst>
              <a:ext uri="{FF2B5EF4-FFF2-40B4-BE49-F238E27FC236}">
                <a16:creationId xmlns:a16="http://schemas.microsoft.com/office/drawing/2014/main" id="{1F8B7B09-4CC7-5441-F6C4-A9EF132DFA62}"/>
              </a:ext>
            </a:extLst>
          </p:cNvPr>
          <p:cNvSpPr/>
          <p:nvPr/>
        </p:nvSpPr>
        <p:spPr>
          <a:xfrm>
            <a:off x="371475" y="4608921"/>
            <a:ext cx="5171492" cy="1172832"/>
          </a:xfrm>
          <a:prstGeom prst="roundRect">
            <a:avLst>
              <a:gd name="adj" fmla="val 1133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rporate S"/>
                <a:ea typeface="+mn-ea"/>
                <a:cs typeface="+mn-cs"/>
              </a:rPr>
              <a:t>Step 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orporate S"/>
              </a:rPr>
              <a:t>You will receive on your email your login credentials. Please paste the link to your browser and input your username and password.</a:t>
            </a:r>
            <a:endParaRPr kumimoji="0" lang="en-US" sz="1400" b="0" i="0" u="none" strike="noStrike" kern="1200" cap="none" spc="0" normalizeH="0" baseline="0" noProof="0" dirty="0">
              <a:ln>
                <a:noFill/>
              </a:ln>
              <a:solidFill>
                <a:prstClr val="black"/>
              </a:solidFill>
              <a:effectLst/>
              <a:uLnTx/>
              <a:uFillTx/>
              <a:latin typeface="Corporate S"/>
              <a:ea typeface="+mn-ea"/>
              <a:cs typeface="+mn-cs"/>
            </a:endParaRPr>
          </a:p>
        </p:txBody>
      </p:sp>
      <p:cxnSp>
        <p:nvCxnSpPr>
          <p:cNvPr id="15" name="Straight Connector 14">
            <a:extLst>
              <a:ext uri="{FF2B5EF4-FFF2-40B4-BE49-F238E27FC236}">
                <a16:creationId xmlns:a16="http://schemas.microsoft.com/office/drawing/2014/main" id="{95E0DFDE-1829-E857-492A-ED0C3087BB79}"/>
              </a:ext>
            </a:extLst>
          </p:cNvPr>
          <p:cNvCxnSpPr>
            <a:cxnSpLocks/>
          </p:cNvCxnSpPr>
          <p:nvPr/>
        </p:nvCxnSpPr>
        <p:spPr>
          <a:xfrm>
            <a:off x="5936200" y="1309763"/>
            <a:ext cx="0" cy="447199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Isosceles Triangle 15">
            <a:extLst>
              <a:ext uri="{FF2B5EF4-FFF2-40B4-BE49-F238E27FC236}">
                <a16:creationId xmlns:a16="http://schemas.microsoft.com/office/drawing/2014/main" id="{7D3CEF3D-461D-0B97-8CC7-C7D71571C844}"/>
              </a:ext>
            </a:extLst>
          </p:cNvPr>
          <p:cNvSpPr/>
          <p:nvPr/>
        </p:nvSpPr>
        <p:spPr>
          <a:xfrm rot="5400000">
            <a:off x="5755760" y="3376485"/>
            <a:ext cx="650065" cy="277091"/>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729B06DF-6279-98BC-3D3B-C21D769AEBF5}"/>
              </a:ext>
            </a:extLst>
          </p:cNvPr>
          <p:cNvSpPr/>
          <p:nvPr/>
        </p:nvSpPr>
        <p:spPr>
          <a:xfrm>
            <a:off x="6463082" y="4608921"/>
            <a:ext cx="5171492" cy="1172832"/>
          </a:xfrm>
          <a:prstGeom prst="roundRect">
            <a:avLst>
              <a:gd name="adj" fmla="val 1133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rporate S"/>
                <a:ea typeface="+mn-ea"/>
                <a:cs typeface="+mn-cs"/>
              </a:rPr>
              <a:t>Step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rporate S"/>
                <a:ea typeface="+mn-ea"/>
                <a:cs typeface="+mn-cs"/>
              </a:rPr>
              <a:t>Upon signing in, you will be prompted to declare any conflicts of interest.</a:t>
            </a:r>
          </a:p>
        </p:txBody>
      </p:sp>
      <p:sp>
        <p:nvSpPr>
          <p:cNvPr id="18" name="Rectangle 17">
            <a:extLst>
              <a:ext uri="{FF2B5EF4-FFF2-40B4-BE49-F238E27FC236}">
                <a16:creationId xmlns:a16="http://schemas.microsoft.com/office/drawing/2014/main" id="{91A018BA-BA29-7EDB-3D9A-535F65E14523}"/>
              </a:ext>
            </a:extLst>
          </p:cNvPr>
          <p:cNvSpPr/>
          <p:nvPr/>
        </p:nvSpPr>
        <p:spPr>
          <a:xfrm>
            <a:off x="2223370" y="3739019"/>
            <a:ext cx="450937" cy="72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4690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12239-090C-58A3-6F32-A4B22D73A748}"/>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2AA9CEB-9F60-5AC2-601D-9FA709F45C5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BCA82637-60D4-1C5E-1846-72732B4E85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CE37C290-3D76-31FA-240C-CE25C2465BE0}"/>
              </a:ext>
            </a:extLst>
          </p:cNvPr>
          <p:cNvSpPr>
            <a:spLocks noGrp="1"/>
          </p:cNvSpPr>
          <p:nvPr>
            <p:ph type="body" sz="quarter" idx="13"/>
          </p:nvPr>
        </p:nvSpPr>
        <p:spPr/>
        <p:txBody>
          <a:bodyPr/>
          <a:lstStyle/>
          <a:p>
            <a:r>
              <a:rPr lang="en-US" dirty="0"/>
              <a:t>Registering and declaring your conflicts of interest (2/2)</a:t>
            </a:r>
          </a:p>
        </p:txBody>
      </p:sp>
      <p:sp>
        <p:nvSpPr>
          <p:cNvPr id="5" name="Title 4">
            <a:extLst>
              <a:ext uri="{FF2B5EF4-FFF2-40B4-BE49-F238E27FC236}">
                <a16:creationId xmlns:a16="http://schemas.microsoft.com/office/drawing/2014/main" id="{C314C881-E71B-5EFA-AE5F-F93410AF7A64}"/>
              </a:ext>
            </a:extLst>
          </p:cNvPr>
          <p:cNvSpPr>
            <a:spLocks noGrp="1"/>
          </p:cNvSpPr>
          <p:nvPr>
            <p:ph type="title"/>
          </p:nvPr>
        </p:nvSpPr>
        <p:spPr/>
        <p:txBody>
          <a:bodyPr vert="horz" rIns="0"/>
          <a:lstStyle/>
          <a:p>
            <a:r>
              <a:rPr lang="en-US" spc="0" dirty="0"/>
              <a:t>Navigating the Evaluation Portal</a:t>
            </a:r>
          </a:p>
        </p:txBody>
      </p:sp>
      <p:sp>
        <p:nvSpPr>
          <p:cNvPr id="7" name="Text Placeholder 6">
            <a:extLst>
              <a:ext uri="{FF2B5EF4-FFF2-40B4-BE49-F238E27FC236}">
                <a16:creationId xmlns:a16="http://schemas.microsoft.com/office/drawing/2014/main" id="{9994FD96-908E-3BEF-344C-6329FD716B7B}"/>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8DF66200-D91A-DB69-A083-20B028E1190C}"/>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54666E9A-084B-BE0D-E34D-50862A65853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pic>
        <p:nvPicPr>
          <p:cNvPr id="12" name="Picture 11">
            <a:extLst>
              <a:ext uri="{FF2B5EF4-FFF2-40B4-BE49-F238E27FC236}">
                <a16:creationId xmlns:a16="http://schemas.microsoft.com/office/drawing/2014/main" id="{49CA2C85-B5B8-58DF-DB9B-7FAE134BB455}"/>
              </a:ext>
            </a:extLst>
          </p:cNvPr>
          <p:cNvPicPr>
            <a:picLocks noChangeAspect="1"/>
          </p:cNvPicPr>
          <p:nvPr/>
        </p:nvPicPr>
        <p:blipFill>
          <a:blip r:embed="rId6"/>
          <a:stretch>
            <a:fillRect/>
          </a:stretch>
        </p:blipFill>
        <p:spPr>
          <a:xfrm>
            <a:off x="6616700" y="1803400"/>
            <a:ext cx="4822513" cy="2517479"/>
          </a:xfrm>
          <a:prstGeom prst="rect">
            <a:avLst/>
          </a:prstGeom>
          <a:effectLst>
            <a:outerShdw blurRad="203200" sx="102000" sy="102000" algn="ctr" rotWithShape="0">
              <a:prstClr val="black">
                <a:alpha val="18000"/>
              </a:prstClr>
            </a:outerShdw>
          </a:effectLst>
        </p:spPr>
      </p:pic>
      <p:sp>
        <p:nvSpPr>
          <p:cNvPr id="14" name="Rectangle: Rounded Corners 13">
            <a:extLst>
              <a:ext uri="{FF2B5EF4-FFF2-40B4-BE49-F238E27FC236}">
                <a16:creationId xmlns:a16="http://schemas.microsoft.com/office/drawing/2014/main" id="{289A53E8-1FEA-A68F-E4E4-337CC58C943B}"/>
              </a:ext>
            </a:extLst>
          </p:cNvPr>
          <p:cNvSpPr/>
          <p:nvPr/>
        </p:nvSpPr>
        <p:spPr>
          <a:xfrm>
            <a:off x="371475" y="4608921"/>
            <a:ext cx="5171492" cy="1172832"/>
          </a:xfrm>
          <a:prstGeom prst="roundRect">
            <a:avLst>
              <a:gd name="adj" fmla="val 1133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rporate S"/>
                <a:ea typeface="+mn-ea"/>
                <a:cs typeface="+mn-cs"/>
              </a:rPr>
              <a:t>Step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orporate S"/>
              </a:rPr>
              <a:t>To view which businesses are nominees, please select “yes” and explore the list of businesses in the drop-down menu.</a:t>
            </a:r>
            <a:endParaRPr kumimoji="0" lang="en-US" sz="1400" b="0" i="0" u="none" strike="noStrike" kern="1200" cap="none" spc="0" normalizeH="0" baseline="0" noProof="0" dirty="0">
              <a:ln>
                <a:noFill/>
              </a:ln>
              <a:solidFill>
                <a:prstClr val="black"/>
              </a:solidFill>
              <a:effectLst/>
              <a:uLnTx/>
              <a:uFillTx/>
              <a:latin typeface="Corporate S"/>
              <a:ea typeface="+mn-ea"/>
              <a:cs typeface="+mn-cs"/>
            </a:endParaRPr>
          </a:p>
        </p:txBody>
      </p:sp>
      <p:cxnSp>
        <p:nvCxnSpPr>
          <p:cNvPr id="15" name="Straight Connector 14">
            <a:extLst>
              <a:ext uri="{FF2B5EF4-FFF2-40B4-BE49-F238E27FC236}">
                <a16:creationId xmlns:a16="http://schemas.microsoft.com/office/drawing/2014/main" id="{297A4805-62E4-5269-96F4-14FAC77E012C}"/>
              </a:ext>
            </a:extLst>
          </p:cNvPr>
          <p:cNvCxnSpPr>
            <a:cxnSpLocks/>
          </p:cNvCxnSpPr>
          <p:nvPr/>
        </p:nvCxnSpPr>
        <p:spPr>
          <a:xfrm>
            <a:off x="5936200" y="1309763"/>
            <a:ext cx="0" cy="447199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Isosceles Triangle 15">
            <a:extLst>
              <a:ext uri="{FF2B5EF4-FFF2-40B4-BE49-F238E27FC236}">
                <a16:creationId xmlns:a16="http://schemas.microsoft.com/office/drawing/2014/main" id="{911322CD-7FC4-9340-39ED-7FA60577F1E9}"/>
              </a:ext>
            </a:extLst>
          </p:cNvPr>
          <p:cNvSpPr/>
          <p:nvPr/>
        </p:nvSpPr>
        <p:spPr>
          <a:xfrm rot="5400000">
            <a:off x="5755760" y="3376485"/>
            <a:ext cx="650065" cy="277091"/>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213F8A11-5AC7-EF89-2597-4D200287029A}"/>
              </a:ext>
            </a:extLst>
          </p:cNvPr>
          <p:cNvSpPr/>
          <p:nvPr/>
        </p:nvSpPr>
        <p:spPr>
          <a:xfrm>
            <a:off x="6463082" y="4608921"/>
            <a:ext cx="5171492" cy="1172832"/>
          </a:xfrm>
          <a:prstGeom prst="roundRect">
            <a:avLst>
              <a:gd name="adj" fmla="val 1133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rporate S"/>
                <a:ea typeface="+mn-ea"/>
                <a:cs typeface="+mn-cs"/>
              </a:rPr>
              <a:t>Step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rporate S"/>
                <a:ea typeface="+mn-ea"/>
                <a:cs typeface="+mn-cs"/>
              </a:rPr>
              <a:t>Upon declaring your conflicts of interest, you will be able to see which applications are pending scoring.</a:t>
            </a:r>
          </a:p>
        </p:txBody>
      </p:sp>
      <p:pic>
        <p:nvPicPr>
          <p:cNvPr id="20" name="Picture 19">
            <a:extLst>
              <a:ext uri="{FF2B5EF4-FFF2-40B4-BE49-F238E27FC236}">
                <a16:creationId xmlns:a16="http://schemas.microsoft.com/office/drawing/2014/main" id="{D7EDC5C4-DAA9-3C4F-84E6-92272D646539}"/>
              </a:ext>
            </a:extLst>
          </p:cNvPr>
          <p:cNvPicPr>
            <a:picLocks noChangeAspect="1"/>
          </p:cNvPicPr>
          <p:nvPr/>
        </p:nvPicPr>
        <p:blipFill>
          <a:blip r:embed="rId7"/>
          <a:stretch>
            <a:fillRect/>
          </a:stretch>
        </p:blipFill>
        <p:spPr>
          <a:xfrm>
            <a:off x="558800" y="1803400"/>
            <a:ext cx="4704380" cy="2517479"/>
          </a:xfrm>
          <a:prstGeom prst="rect">
            <a:avLst/>
          </a:prstGeom>
          <a:effectLst>
            <a:outerShdw blurRad="203200" sx="102000" sy="102000" algn="ctr" rotWithShape="0">
              <a:prstClr val="black">
                <a:alpha val="18000"/>
              </a:prstClr>
            </a:outerShdw>
          </a:effectLst>
        </p:spPr>
      </p:pic>
    </p:spTree>
    <p:extLst>
      <p:ext uri="{BB962C8B-B14F-4D97-AF65-F5344CB8AC3E}">
        <p14:creationId xmlns:p14="http://schemas.microsoft.com/office/powerpoint/2010/main" val="3036503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02F65E-3E90-918C-4CF1-78DD74ADC6D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3" name="think-cell data - do not delete" hidden="1">
                        <a:extLst>
                          <a:ext uri="{FF2B5EF4-FFF2-40B4-BE49-F238E27FC236}">
                            <a16:creationId xmlns:a16="http://schemas.microsoft.com/office/drawing/2014/main" id="{F602F65E-3E90-918C-4CF1-78DD74ADC6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69091B4-989A-1F51-2274-F464CA2DF9FC}"/>
              </a:ext>
            </a:extLst>
          </p:cNvPr>
          <p:cNvSpPr>
            <a:spLocks noGrp="1"/>
          </p:cNvSpPr>
          <p:nvPr>
            <p:ph type="ctrTitle"/>
          </p:nvPr>
        </p:nvSpPr>
        <p:spPr/>
        <p:txBody>
          <a:bodyPr vert="horz"/>
          <a:lstStyle/>
          <a:p>
            <a:r>
              <a:rPr lang="en-AE"/>
              <a:t>Thank You</a:t>
            </a:r>
          </a:p>
        </p:txBody>
      </p:sp>
    </p:spTree>
    <p:extLst>
      <p:ext uri="{BB962C8B-B14F-4D97-AF65-F5344CB8AC3E}">
        <p14:creationId xmlns:p14="http://schemas.microsoft.com/office/powerpoint/2010/main" val="2332077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830D-3A81-325C-AAC4-FB6ED48E0C7D}"/>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05D2809-BA00-2784-066C-17E0CF4C8D9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B05D2809-BA00-2784-066C-17E0CF4C8D9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65E9682B-CF0E-1F05-4880-AD86D5BACB90}"/>
              </a:ext>
            </a:extLst>
          </p:cNvPr>
          <p:cNvSpPr>
            <a:spLocks noGrp="1"/>
          </p:cNvSpPr>
          <p:nvPr>
            <p:ph type="body" sz="quarter" idx="13"/>
          </p:nvPr>
        </p:nvSpPr>
        <p:spPr/>
        <p:txBody>
          <a:bodyPr/>
          <a:lstStyle/>
          <a:p>
            <a:r>
              <a:rPr lang="en-US" dirty="0"/>
              <a:t>This session introduces the Visitor Experience Awards, outlining the evaluation process, evaluator responsibilities, and the use of the evaluation portal to ensure fair and consistent assessments</a:t>
            </a:r>
          </a:p>
        </p:txBody>
      </p:sp>
      <p:sp>
        <p:nvSpPr>
          <p:cNvPr id="5" name="Title 4">
            <a:extLst>
              <a:ext uri="{FF2B5EF4-FFF2-40B4-BE49-F238E27FC236}">
                <a16:creationId xmlns:a16="http://schemas.microsoft.com/office/drawing/2014/main" id="{32379B85-A922-295E-AA5C-D1888ED8E3E8}"/>
              </a:ext>
            </a:extLst>
          </p:cNvPr>
          <p:cNvSpPr>
            <a:spLocks noGrp="1"/>
          </p:cNvSpPr>
          <p:nvPr>
            <p:ph type="title"/>
          </p:nvPr>
        </p:nvSpPr>
        <p:spPr/>
        <p:txBody>
          <a:bodyPr vert="horz"/>
          <a:lstStyle/>
          <a:p>
            <a:r>
              <a:rPr lang="en-US" spc="0"/>
              <a:t>Purpose of Today’s Discussion</a:t>
            </a:r>
          </a:p>
        </p:txBody>
      </p:sp>
      <p:sp>
        <p:nvSpPr>
          <p:cNvPr id="7" name="Text Placeholder 6">
            <a:extLst>
              <a:ext uri="{FF2B5EF4-FFF2-40B4-BE49-F238E27FC236}">
                <a16:creationId xmlns:a16="http://schemas.microsoft.com/office/drawing/2014/main" id="{E4C6E11F-FF93-A996-01C2-7494D8CF643E}"/>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B28B2458-F0A1-BC49-E0A4-B0EF1DFD4807}"/>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598FA94E-69E4-8B68-A637-C257E352DA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13" name="Rectangle 12">
            <a:extLst>
              <a:ext uri="{FF2B5EF4-FFF2-40B4-BE49-F238E27FC236}">
                <a16:creationId xmlns:a16="http://schemas.microsoft.com/office/drawing/2014/main" id="{0451B2A9-BAE5-0937-2343-68255168E0A2}"/>
              </a:ext>
            </a:extLst>
          </p:cNvPr>
          <p:cNvSpPr/>
          <p:nvPr/>
        </p:nvSpPr>
        <p:spPr>
          <a:xfrm>
            <a:off x="472217"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Introduction to the Visitor Experience Awards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 the vision, objectives, and overall structure of the VX Awards, and how they contribute to elevating visitor experience across Abu Dhabi</a:t>
            </a:r>
          </a:p>
        </p:txBody>
      </p:sp>
      <p:sp>
        <p:nvSpPr>
          <p:cNvPr id="14" name="Rectangle 13">
            <a:extLst>
              <a:ext uri="{FF2B5EF4-FFF2-40B4-BE49-F238E27FC236}">
                <a16:creationId xmlns:a16="http://schemas.microsoft.com/office/drawing/2014/main" id="{91839E6F-3897-93B3-D017-D3737027D088}"/>
              </a:ext>
            </a:extLst>
          </p:cNvPr>
          <p:cNvSpPr/>
          <p:nvPr/>
        </p:nvSpPr>
        <p:spPr>
          <a:xfrm>
            <a:off x="472217"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5" name="Rectangle 14">
            <a:extLst>
              <a:ext uri="{FF2B5EF4-FFF2-40B4-BE49-F238E27FC236}">
                <a16:creationId xmlns:a16="http://schemas.microsoft.com/office/drawing/2014/main" id="{388C0502-5434-CBBD-30D7-692E05E206C8}"/>
              </a:ext>
            </a:extLst>
          </p:cNvPr>
          <p:cNvSpPr/>
          <p:nvPr/>
        </p:nvSpPr>
        <p:spPr>
          <a:xfrm>
            <a:off x="4331005"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Understanding Your Role as an Evaluator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Learn the evaluation process, scoring methodology, key responsibilities, and principles for conducting fair and consistent assessments</a:t>
            </a:r>
          </a:p>
        </p:txBody>
      </p:sp>
      <p:sp>
        <p:nvSpPr>
          <p:cNvPr id="16" name="Rectangle 15">
            <a:extLst>
              <a:ext uri="{FF2B5EF4-FFF2-40B4-BE49-F238E27FC236}">
                <a16:creationId xmlns:a16="http://schemas.microsoft.com/office/drawing/2014/main" id="{4CB80B9A-57D8-2214-FA8B-393FB4D68D11}"/>
              </a:ext>
            </a:extLst>
          </p:cNvPr>
          <p:cNvSpPr/>
          <p:nvPr/>
        </p:nvSpPr>
        <p:spPr>
          <a:xfrm>
            <a:off x="4331005"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7" name="Rectangle 16">
            <a:extLst>
              <a:ext uri="{FF2B5EF4-FFF2-40B4-BE49-F238E27FC236}">
                <a16:creationId xmlns:a16="http://schemas.microsoft.com/office/drawing/2014/main" id="{79509BBD-31C8-3B33-BCA9-921CDE07FCF0}"/>
              </a:ext>
            </a:extLst>
          </p:cNvPr>
          <p:cNvSpPr/>
          <p:nvPr/>
        </p:nvSpPr>
        <p:spPr>
          <a:xfrm>
            <a:off x="8189792"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Navigating the Evaluation Portal</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Become familiar with the evaluation portal, including logging in, declaring conflicts of interest, reviewing applications, and submitting evaluations</a:t>
            </a:r>
          </a:p>
        </p:txBody>
      </p:sp>
      <p:sp>
        <p:nvSpPr>
          <p:cNvPr id="18" name="Rectangle 17">
            <a:extLst>
              <a:ext uri="{FF2B5EF4-FFF2-40B4-BE49-F238E27FC236}">
                <a16:creationId xmlns:a16="http://schemas.microsoft.com/office/drawing/2014/main" id="{348BDD6C-5D2E-8BD7-C862-BA20F66BAA78}"/>
              </a:ext>
            </a:extLst>
          </p:cNvPr>
          <p:cNvSpPr/>
          <p:nvPr/>
        </p:nvSpPr>
        <p:spPr>
          <a:xfrm>
            <a:off x="8189792"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9" name="Oval 18">
            <a:extLst>
              <a:ext uri="{FF2B5EF4-FFF2-40B4-BE49-F238E27FC236}">
                <a16:creationId xmlns:a16="http://schemas.microsoft.com/office/drawing/2014/main" id="{61E8F0FF-BEFD-6DA7-4264-C05201467C61}"/>
              </a:ext>
            </a:extLst>
          </p:cNvPr>
          <p:cNvSpPr/>
          <p:nvPr/>
        </p:nvSpPr>
        <p:spPr bwMode="gray">
          <a:xfrm>
            <a:off x="1769000"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1</a:t>
            </a:r>
          </a:p>
        </p:txBody>
      </p:sp>
      <p:sp>
        <p:nvSpPr>
          <p:cNvPr id="20" name="Oval 19">
            <a:extLst>
              <a:ext uri="{FF2B5EF4-FFF2-40B4-BE49-F238E27FC236}">
                <a16:creationId xmlns:a16="http://schemas.microsoft.com/office/drawing/2014/main" id="{5725D8E3-D15F-F830-39A1-DBA1EE2BC492}"/>
              </a:ext>
            </a:extLst>
          </p:cNvPr>
          <p:cNvSpPr/>
          <p:nvPr/>
        </p:nvSpPr>
        <p:spPr bwMode="gray">
          <a:xfrm>
            <a:off x="5627788"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2</a:t>
            </a:r>
          </a:p>
        </p:txBody>
      </p:sp>
      <p:sp>
        <p:nvSpPr>
          <p:cNvPr id="21" name="Oval 20">
            <a:extLst>
              <a:ext uri="{FF2B5EF4-FFF2-40B4-BE49-F238E27FC236}">
                <a16:creationId xmlns:a16="http://schemas.microsoft.com/office/drawing/2014/main" id="{2A1241CA-E253-7799-1C3E-458A98254671}"/>
              </a:ext>
            </a:extLst>
          </p:cNvPr>
          <p:cNvSpPr/>
          <p:nvPr/>
        </p:nvSpPr>
        <p:spPr bwMode="gray">
          <a:xfrm>
            <a:off x="9486575"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3</a:t>
            </a:r>
          </a:p>
        </p:txBody>
      </p:sp>
      <p:pic>
        <p:nvPicPr>
          <p:cNvPr id="3" name="Graphic 2" descr="Programmer male with solid fill">
            <a:extLst>
              <a:ext uri="{FF2B5EF4-FFF2-40B4-BE49-F238E27FC236}">
                <a16:creationId xmlns:a16="http://schemas.microsoft.com/office/drawing/2014/main" id="{9E50755D-6D94-E3DD-46F2-A64A1A0CFE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77400" y="4838700"/>
            <a:ext cx="543165" cy="543165"/>
          </a:xfrm>
          <a:prstGeom prst="rect">
            <a:avLst/>
          </a:prstGeom>
        </p:spPr>
      </p:pic>
      <p:pic>
        <p:nvPicPr>
          <p:cNvPr id="11" name="Graphic 10" descr="Checklist with solid fill">
            <a:extLst>
              <a:ext uri="{FF2B5EF4-FFF2-40B4-BE49-F238E27FC236}">
                <a16:creationId xmlns:a16="http://schemas.microsoft.com/office/drawing/2014/main" id="{E7E0AD9D-4C2D-F8CD-0520-BCDD196A7B5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29300" y="4838700"/>
            <a:ext cx="543165" cy="543165"/>
          </a:xfrm>
          <a:prstGeom prst="rect">
            <a:avLst/>
          </a:prstGeom>
        </p:spPr>
      </p:pic>
      <p:pic>
        <p:nvPicPr>
          <p:cNvPr id="22" name="Graphic 21" descr="Trophy with solid fill">
            <a:extLst>
              <a:ext uri="{FF2B5EF4-FFF2-40B4-BE49-F238E27FC236}">
                <a16:creationId xmlns:a16="http://schemas.microsoft.com/office/drawing/2014/main" id="{0066A630-719C-2361-76DD-804C4C2C151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68500" y="4838700"/>
            <a:ext cx="543165" cy="543165"/>
          </a:xfrm>
          <a:prstGeom prst="rect">
            <a:avLst/>
          </a:prstGeom>
        </p:spPr>
      </p:pic>
    </p:spTree>
    <p:extLst>
      <p:ext uri="{BB962C8B-B14F-4D97-AF65-F5344CB8AC3E}">
        <p14:creationId xmlns:p14="http://schemas.microsoft.com/office/powerpoint/2010/main" val="1358251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63221-198B-FEF6-DBE1-9AE0CF5D3E59}"/>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883FF82-CC21-6EBE-F22B-D02D0237907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8883FF82-CC21-6EBE-F22B-D02D0237907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5BFAE007-D601-AEDE-9E28-04CA3802D081}"/>
              </a:ext>
            </a:extLst>
          </p:cNvPr>
          <p:cNvSpPr>
            <a:spLocks noGrp="1"/>
          </p:cNvSpPr>
          <p:nvPr>
            <p:ph type="body" sz="quarter" idx="13"/>
          </p:nvPr>
        </p:nvSpPr>
        <p:spPr/>
        <p:txBody>
          <a:bodyPr/>
          <a:lstStyle/>
          <a:p>
            <a:r>
              <a:rPr lang="en-US" dirty="0"/>
              <a:t>This session introduces the Visitor Experience Awards, outlining the evaluation process, evaluator responsibilities, and the use of the evaluation portal to ensure fair and consistent assessments</a:t>
            </a:r>
          </a:p>
        </p:txBody>
      </p:sp>
      <p:sp>
        <p:nvSpPr>
          <p:cNvPr id="5" name="Title 4">
            <a:extLst>
              <a:ext uri="{FF2B5EF4-FFF2-40B4-BE49-F238E27FC236}">
                <a16:creationId xmlns:a16="http://schemas.microsoft.com/office/drawing/2014/main" id="{A7541EA0-681B-FC80-7DBD-FD63CC97BE8B}"/>
              </a:ext>
            </a:extLst>
          </p:cNvPr>
          <p:cNvSpPr>
            <a:spLocks noGrp="1"/>
          </p:cNvSpPr>
          <p:nvPr>
            <p:ph type="title"/>
          </p:nvPr>
        </p:nvSpPr>
        <p:spPr/>
        <p:txBody>
          <a:bodyPr vert="horz" rIns="0"/>
          <a:lstStyle/>
          <a:p>
            <a:r>
              <a:rPr lang="en-US" spc="0" dirty="0"/>
              <a:t>Purpose of Today’s Discussion | 1. Introduction to the Visitor Experience Awards</a:t>
            </a:r>
          </a:p>
        </p:txBody>
      </p:sp>
      <p:sp>
        <p:nvSpPr>
          <p:cNvPr id="7" name="Text Placeholder 6">
            <a:extLst>
              <a:ext uri="{FF2B5EF4-FFF2-40B4-BE49-F238E27FC236}">
                <a16:creationId xmlns:a16="http://schemas.microsoft.com/office/drawing/2014/main" id="{1BD88894-480A-2A34-64CD-61AFBCBC944B}"/>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3FE08BA2-9533-3101-0746-A9E4929943D6}"/>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C7094E41-7C26-D9B8-EAB7-F5BDF289B0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13" name="Rectangle 12">
            <a:extLst>
              <a:ext uri="{FF2B5EF4-FFF2-40B4-BE49-F238E27FC236}">
                <a16:creationId xmlns:a16="http://schemas.microsoft.com/office/drawing/2014/main" id="{693F4CCA-99AE-562A-4C7B-38501C8EFF76}"/>
              </a:ext>
            </a:extLst>
          </p:cNvPr>
          <p:cNvSpPr/>
          <p:nvPr/>
        </p:nvSpPr>
        <p:spPr>
          <a:xfrm>
            <a:off x="472217"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Introduction to the Visitor Experience Awards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 the vision, objectives, and overall structure of the VX Awards, and how they contribute to elevating visitor experience across Abu Dhabi</a:t>
            </a:r>
          </a:p>
        </p:txBody>
      </p:sp>
      <p:sp>
        <p:nvSpPr>
          <p:cNvPr id="14" name="Rectangle 13">
            <a:extLst>
              <a:ext uri="{FF2B5EF4-FFF2-40B4-BE49-F238E27FC236}">
                <a16:creationId xmlns:a16="http://schemas.microsoft.com/office/drawing/2014/main" id="{526FBDE3-AE66-29B1-D8D2-98E8C02C3A62}"/>
              </a:ext>
            </a:extLst>
          </p:cNvPr>
          <p:cNvSpPr/>
          <p:nvPr/>
        </p:nvSpPr>
        <p:spPr>
          <a:xfrm>
            <a:off x="472217"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5" name="Rectangle 14">
            <a:extLst>
              <a:ext uri="{FF2B5EF4-FFF2-40B4-BE49-F238E27FC236}">
                <a16:creationId xmlns:a16="http://schemas.microsoft.com/office/drawing/2014/main" id="{92AA7C0F-B217-3922-6609-9D351BED22DA}"/>
              </a:ext>
            </a:extLst>
          </p:cNvPr>
          <p:cNvSpPr/>
          <p:nvPr/>
        </p:nvSpPr>
        <p:spPr>
          <a:xfrm>
            <a:off x="4331005"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Understanding Your Role as an Evaluator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Learn the evaluation process, scoring methodology, key responsibilities, and principles for conducting fair and consistent assessments</a:t>
            </a:r>
          </a:p>
        </p:txBody>
      </p:sp>
      <p:sp>
        <p:nvSpPr>
          <p:cNvPr id="16" name="Rectangle 15">
            <a:extLst>
              <a:ext uri="{FF2B5EF4-FFF2-40B4-BE49-F238E27FC236}">
                <a16:creationId xmlns:a16="http://schemas.microsoft.com/office/drawing/2014/main" id="{B498EDD8-D536-726C-9039-8A0907FA9928}"/>
              </a:ext>
            </a:extLst>
          </p:cNvPr>
          <p:cNvSpPr/>
          <p:nvPr/>
        </p:nvSpPr>
        <p:spPr>
          <a:xfrm>
            <a:off x="4331005"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7" name="Rectangle 16">
            <a:extLst>
              <a:ext uri="{FF2B5EF4-FFF2-40B4-BE49-F238E27FC236}">
                <a16:creationId xmlns:a16="http://schemas.microsoft.com/office/drawing/2014/main" id="{D4B571F2-AD72-AE04-7852-DE817EDC6BAF}"/>
              </a:ext>
            </a:extLst>
          </p:cNvPr>
          <p:cNvSpPr/>
          <p:nvPr/>
        </p:nvSpPr>
        <p:spPr>
          <a:xfrm>
            <a:off x="8189792"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Navigating the Evaluation Portal</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Become familiar with the evaluation portal, including logging in, declaring conflicts of interest, reviewing applications, and submitting evaluations</a:t>
            </a:r>
          </a:p>
        </p:txBody>
      </p:sp>
      <p:sp>
        <p:nvSpPr>
          <p:cNvPr id="18" name="Rectangle 17">
            <a:extLst>
              <a:ext uri="{FF2B5EF4-FFF2-40B4-BE49-F238E27FC236}">
                <a16:creationId xmlns:a16="http://schemas.microsoft.com/office/drawing/2014/main" id="{C3BA49FF-84B0-CC09-BDA1-14EB1F032A82}"/>
              </a:ext>
            </a:extLst>
          </p:cNvPr>
          <p:cNvSpPr/>
          <p:nvPr/>
        </p:nvSpPr>
        <p:spPr>
          <a:xfrm>
            <a:off x="8189792"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9" name="Oval 18">
            <a:extLst>
              <a:ext uri="{FF2B5EF4-FFF2-40B4-BE49-F238E27FC236}">
                <a16:creationId xmlns:a16="http://schemas.microsoft.com/office/drawing/2014/main" id="{15DF65CC-2478-0C6E-ECD9-64001D9218B2}"/>
              </a:ext>
            </a:extLst>
          </p:cNvPr>
          <p:cNvSpPr/>
          <p:nvPr/>
        </p:nvSpPr>
        <p:spPr bwMode="gray">
          <a:xfrm>
            <a:off x="1769000"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1</a:t>
            </a:r>
          </a:p>
        </p:txBody>
      </p:sp>
      <p:sp>
        <p:nvSpPr>
          <p:cNvPr id="20" name="Oval 19">
            <a:extLst>
              <a:ext uri="{FF2B5EF4-FFF2-40B4-BE49-F238E27FC236}">
                <a16:creationId xmlns:a16="http://schemas.microsoft.com/office/drawing/2014/main" id="{DB0E31EC-C7A1-C1EC-8BAB-903FE0A09288}"/>
              </a:ext>
            </a:extLst>
          </p:cNvPr>
          <p:cNvSpPr/>
          <p:nvPr/>
        </p:nvSpPr>
        <p:spPr bwMode="gray">
          <a:xfrm>
            <a:off x="5627788"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2</a:t>
            </a:r>
          </a:p>
        </p:txBody>
      </p:sp>
      <p:sp>
        <p:nvSpPr>
          <p:cNvPr id="21" name="Oval 20">
            <a:extLst>
              <a:ext uri="{FF2B5EF4-FFF2-40B4-BE49-F238E27FC236}">
                <a16:creationId xmlns:a16="http://schemas.microsoft.com/office/drawing/2014/main" id="{54FCB3D6-3944-CAB3-BEE0-EE6858DF7058}"/>
              </a:ext>
            </a:extLst>
          </p:cNvPr>
          <p:cNvSpPr/>
          <p:nvPr/>
        </p:nvSpPr>
        <p:spPr bwMode="gray">
          <a:xfrm>
            <a:off x="9486575"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3</a:t>
            </a:r>
          </a:p>
        </p:txBody>
      </p:sp>
      <p:pic>
        <p:nvPicPr>
          <p:cNvPr id="3" name="Graphic 2" descr="Programmer male with solid fill">
            <a:extLst>
              <a:ext uri="{FF2B5EF4-FFF2-40B4-BE49-F238E27FC236}">
                <a16:creationId xmlns:a16="http://schemas.microsoft.com/office/drawing/2014/main" id="{C6AD357F-BBB2-2385-95DD-24435FDF75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77400" y="4838700"/>
            <a:ext cx="543165" cy="543165"/>
          </a:xfrm>
          <a:prstGeom prst="rect">
            <a:avLst/>
          </a:prstGeom>
        </p:spPr>
      </p:pic>
      <p:pic>
        <p:nvPicPr>
          <p:cNvPr id="11" name="Graphic 10" descr="Checklist with solid fill">
            <a:extLst>
              <a:ext uri="{FF2B5EF4-FFF2-40B4-BE49-F238E27FC236}">
                <a16:creationId xmlns:a16="http://schemas.microsoft.com/office/drawing/2014/main" id="{667C8B85-6F61-306E-6E5B-D23AEBA12CF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29300" y="4838700"/>
            <a:ext cx="543165" cy="543165"/>
          </a:xfrm>
          <a:prstGeom prst="rect">
            <a:avLst/>
          </a:prstGeom>
        </p:spPr>
      </p:pic>
      <p:pic>
        <p:nvPicPr>
          <p:cNvPr id="22" name="Graphic 21" descr="Trophy with solid fill">
            <a:extLst>
              <a:ext uri="{FF2B5EF4-FFF2-40B4-BE49-F238E27FC236}">
                <a16:creationId xmlns:a16="http://schemas.microsoft.com/office/drawing/2014/main" id="{A06D0BA2-C3B0-87AD-FEEB-0808916B411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68500" y="4838700"/>
            <a:ext cx="543165" cy="543165"/>
          </a:xfrm>
          <a:prstGeom prst="rect">
            <a:avLst/>
          </a:prstGeom>
        </p:spPr>
      </p:pic>
      <p:sp>
        <p:nvSpPr>
          <p:cNvPr id="2" name="Rectangle 1">
            <a:extLst>
              <a:ext uri="{FF2B5EF4-FFF2-40B4-BE49-F238E27FC236}">
                <a16:creationId xmlns:a16="http://schemas.microsoft.com/office/drawing/2014/main" id="{4FD36CBD-5077-4075-AE17-B493E2DAADF5}"/>
              </a:ext>
            </a:extLst>
          </p:cNvPr>
          <p:cNvSpPr/>
          <p:nvPr/>
        </p:nvSpPr>
        <p:spPr>
          <a:xfrm>
            <a:off x="4226011" y="1348447"/>
            <a:ext cx="7667367" cy="4378584"/>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0201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121BE-447B-06C5-4431-7B7F72159050}"/>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8CADAAF-9846-4503-DC62-F443C6726F40}"/>
              </a:ext>
            </a:extLst>
          </p:cNvPr>
          <p:cNvGraphicFramePr>
            <a:graphicFrameLocks/>
          </p:cNvGraphicFramePr>
          <p:nvPr>
            <p:custDataLst>
              <p:tags r:id="rId1"/>
            </p:custDataLst>
            <p:extLst>
              <p:ext uri="{D42A27DB-BD31-4B8C-83A1-F6EECF244321}">
                <p14:modId xmlns:p14="http://schemas.microsoft.com/office/powerpoint/2010/main" val="42490680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08CADAAF-9846-4503-DC62-F443C6726F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1" name="Rectangle 170">
            <a:extLst>
              <a:ext uri="{FF2B5EF4-FFF2-40B4-BE49-F238E27FC236}">
                <a16:creationId xmlns:a16="http://schemas.microsoft.com/office/drawing/2014/main" id="{FE7B5C23-4DAB-FA4F-1970-6036DCD84D0D}"/>
              </a:ext>
            </a:extLst>
          </p:cNvPr>
          <p:cNvSpPr/>
          <p:nvPr/>
        </p:nvSpPr>
        <p:spPr>
          <a:xfrm>
            <a:off x="-55719" y="1426316"/>
            <a:ext cx="2778440" cy="4995014"/>
          </a:xfrm>
          <a:prstGeom prst="rect">
            <a:avLst/>
          </a:prstGeom>
          <a:blipFill>
            <a:blip r:embed="rId6"/>
            <a:stretch>
              <a:fillRect/>
            </a:stretch>
          </a:blipFill>
          <a:ln w="9525" cap="flat" cmpd="sng" algn="ctr">
            <a:noFill/>
            <a:prstDash val="solid"/>
            <a:miter lim="800000"/>
          </a:ln>
          <a:effectLst/>
        </p:spPr>
        <p:txBody>
          <a:bodyPr wrap="square" lIns="73152" tIns="73152" rIns="73152" bIns="73152"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sp>
        <p:nvSpPr>
          <p:cNvPr id="230" name="Rectangle 229">
            <a:extLst>
              <a:ext uri="{FF2B5EF4-FFF2-40B4-BE49-F238E27FC236}">
                <a16:creationId xmlns:a16="http://schemas.microsoft.com/office/drawing/2014/main" id="{9B0476AC-A4A7-2773-3B6B-970178513833}"/>
              </a:ext>
            </a:extLst>
          </p:cNvPr>
          <p:cNvSpPr/>
          <p:nvPr/>
        </p:nvSpPr>
        <p:spPr>
          <a:xfrm>
            <a:off x="2588149" y="1438672"/>
            <a:ext cx="3879811" cy="50031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ectangle 225">
            <a:extLst>
              <a:ext uri="{FF2B5EF4-FFF2-40B4-BE49-F238E27FC236}">
                <a16:creationId xmlns:a16="http://schemas.microsoft.com/office/drawing/2014/main" id="{B81816BC-DE29-114F-3226-200267DDA4A1}"/>
              </a:ext>
            </a:extLst>
          </p:cNvPr>
          <p:cNvSpPr/>
          <p:nvPr/>
        </p:nvSpPr>
        <p:spPr>
          <a:xfrm>
            <a:off x="2588150" y="1426316"/>
            <a:ext cx="3893595" cy="4995014"/>
          </a:xfrm>
          <a:prstGeom prst="rect">
            <a:avLst/>
          </a:prstGeom>
          <a:gradFill flip="none" rotWithShape="1">
            <a:gsLst>
              <a:gs pos="0">
                <a:srgbClr val="130A01">
                  <a:alpha val="78000"/>
                </a:srgbClr>
              </a:gs>
              <a:gs pos="74000">
                <a:srgbClr val="001329"/>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F58FDB32-A86E-3E5B-1CF1-C9143109B201}"/>
              </a:ext>
            </a:extLst>
          </p:cNvPr>
          <p:cNvSpPr>
            <a:spLocks noGrp="1"/>
          </p:cNvSpPr>
          <p:nvPr>
            <p:ph type="body" sz="quarter" idx="13"/>
          </p:nvPr>
        </p:nvSpPr>
        <p:spPr/>
        <p:txBody>
          <a:bodyPr/>
          <a:lstStyle/>
          <a:p>
            <a:r>
              <a:rPr lang="en-US" dirty="0"/>
              <a:t>The Visitor Experience Awards is DCT's flagship initiative celebrating </a:t>
            </a:r>
            <a:r>
              <a:rPr lang="en-US" dirty="0" err="1"/>
              <a:t>organisations</a:t>
            </a:r>
            <a:r>
              <a:rPr lang="en-US" dirty="0"/>
              <a:t> and frontline professionals that deliver exceptional visitor experiences across Abu Dhabi</a:t>
            </a:r>
          </a:p>
        </p:txBody>
      </p:sp>
      <p:sp>
        <p:nvSpPr>
          <p:cNvPr id="5" name="Title 4">
            <a:extLst>
              <a:ext uri="{FF2B5EF4-FFF2-40B4-BE49-F238E27FC236}">
                <a16:creationId xmlns:a16="http://schemas.microsoft.com/office/drawing/2014/main" id="{301DBEAE-9CF6-4FB5-AD4C-E1A92D2ADD62}"/>
              </a:ext>
            </a:extLst>
          </p:cNvPr>
          <p:cNvSpPr>
            <a:spLocks noGrp="1"/>
          </p:cNvSpPr>
          <p:nvPr>
            <p:ph type="title"/>
          </p:nvPr>
        </p:nvSpPr>
        <p:spPr/>
        <p:txBody>
          <a:bodyPr vert="horz" rIns="0"/>
          <a:lstStyle/>
          <a:p>
            <a:r>
              <a:rPr lang="en-US" spc="0" dirty="0"/>
              <a:t>Introduction to the Visitor Experience Awards</a:t>
            </a:r>
          </a:p>
        </p:txBody>
      </p:sp>
      <p:sp>
        <p:nvSpPr>
          <p:cNvPr id="7" name="Text Placeholder 6">
            <a:extLst>
              <a:ext uri="{FF2B5EF4-FFF2-40B4-BE49-F238E27FC236}">
                <a16:creationId xmlns:a16="http://schemas.microsoft.com/office/drawing/2014/main" id="{BFA7894D-4400-4112-483E-8D658CB8A362}"/>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2DF30390-96A7-58A9-64E5-1F3363F4BC8C}"/>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BF0B6C0F-2B3B-D327-7819-EFF87E536FD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grpSp>
        <p:nvGrpSpPr>
          <p:cNvPr id="115" name="Group 114">
            <a:extLst>
              <a:ext uri="{FF2B5EF4-FFF2-40B4-BE49-F238E27FC236}">
                <a16:creationId xmlns:a16="http://schemas.microsoft.com/office/drawing/2014/main" id="{7818AB33-B7F5-B4D1-0217-996CAA1969C8}"/>
              </a:ext>
            </a:extLst>
          </p:cNvPr>
          <p:cNvGrpSpPr/>
          <p:nvPr/>
        </p:nvGrpSpPr>
        <p:grpSpPr>
          <a:xfrm>
            <a:off x="2703452" y="1883023"/>
            <a:ext cx="778515" cy="780986"/>
            <a:chOff x="2733892" y="1422154"/>
            <a:chExt cx="778515" cy="780986"/>
          </a:xfrm>
        </p:grpSpPr>
        <p:sp>
          <p:nvSpPr>
            <p:cNvPr id="116" name="Oval 115">
              <a:extLst>
                <a:ext uri="{FF2B5EF4-FFF2-40B4-BE49-F238E27FC236}">
                  <a16:creationId xmlns:a16="http://schemas.microsoft.com/office/drawing/2014/main" id="{847FDC33-D2AA-9E7A-23B6-D45C848E349B}"/>
                </a:ext>
              </a:extLst>
            </p:cNvPr>
            <p:cNvSpPr/>
            <p:nvPr/>
          </p:nvSpPr>
          <p:spPr>
            <a:xfrm>
              <a:off x="2733892" y="1422154"/>
              <a:ext cx="778515" cy="780986"/>
            </a:xfrm>
            <a:prstGeom prst="ellipse">
              <a:avLst/>
            </a:prstGeom>
            <a:gradFill flip="none" rotWithShape="1">
              <a:gsLst>
                <a:gs pos="0">
                  <a:srgbClr val="E3DCD2">
                    <a:lumMod val="50000"/>
                    <a:shade val="30000"/>
                    <a:satMod val="115000"/>
                  </a:srgbClr>
                </a:gs>
                <a:gs pos="50000">
                  <a:srgbClr val="E3DCD2">
                    <a:lumMod val="50000"/>
                    <a:shade val="67500"/>
                    <a:satMod val="115000"/>
                  </a:srgbClr>
                </a:gs>
                <a:gs pos="100000">
                  <a:srgbClr val="E3DCD2">
                    <a:lumMod val="50000"/>
                    <a:shade val="100000"/>
                    <a:satMod val="115000"/>
                  </a:srgbClr>
                </a:gs>
              </a:gsLst>
              <a:lin ang="10800000" scaled="1"/>
              <a:tileRect/>
            </a:gradFill>
            <a:ln w="9525" cap="flat" cmpd="sng" algn="ctr">
              <a:noFill/>
              <a:prstDash val="solid"/>
              <a:miter lim="800000"/>
            </a:ln>
            <a:effectLst/>
          </p:spPr>
          <p:txBody>
            <a:bodyPr lIns="73152" tIns="73152" rIns="73152" bIns="7315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grpSp>
          <p:nvGrpSpPr>
            <p:cNvPr id="117" name="Group 116">
              <a:extLst>
                <a:ext uri="{FF2B5EF4-FFF2-40B4-BE49-F238E27FC236}">
                  <a16:creationId xmlns:a16="http://schemas.microsoft.com/office/drawing/2014/main" id="{7BF75643-FDBE-770A-A7FC-F92D05AB7AB8}"/>
                </a:ext>
              </a:extLst>
            </p:cNvPr>
            <p:cNvGrpSpPr/>
            <p:nvPr/>
          </p:nvGrpSpPr>
          <p:grpSpPr>
            <a:xfrm>
              <a:off x="2810875" y="1528762"/>
              <a:ext cx="624548" cy="567771"/>
              <a:chOff x="5788800" y="3121800"/>
              <a:chExt cx="914400" cy="914400"/>
            </a:xfrm>
            <a:solidFill>
              <a:srgbClr val="FFFFFF"/>
            </a:solidFill>
          </p:grpSpPr>
          <p:pic>
            <p:nvPicPr>
              <p:cNvPr id="118" name="Graphic 117" descr="Star with solid fill">
                <a:extLst>
                  <a:ext uri="{FF2B5EF4-FFF2-40B4-BE49-F238E27FC236}">
                    <a16:creationId xmlns:a16="http://schemas.microsoft.com/office/drawing/2014/main" id="{3234E2B4-E430-42EC-F691-7F4375B95C2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85754" y="3418754"/>
                <a:ext cx="320492" cy="320492"/>
              </a:xfrm>
              <a:prstGeom prst="rect">
                <a:avLst/>
              </a:prstGeom>
            </p:spPr>
          </p:pic>
          <p:pic>
            <p:nvPicPr>
              <p:cNvPr id="119" name="Graphic 118" descr="Wreath with solid fill">
                <a:extLst>
                  <a:ext uri="{FF2B5EF4-FFF2-40B4-BE49-F238E27FC236}">
                    <a16:creationId xmlns:a16="http://schemas.microsoft.com/office/drawing/2014/main" id="{AF289843-5D77-2C7F-D121-8D1862E09F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88800" y="3121800"/>
                <a:ext cx="914400" cy="914400"/>
              </a:xfrm>
              <a:prstGeom prst="rect">
                <a:avLst/>
              </a:prstGeom>
            </p:spPr>
          </p:pic>
        </p:grpSp>
      </p:grpSp>
      <p:sp>
        <p:nvSpPr>
          <p:cNvPr id="120" name="Rectangle: Rounded Corners 119">
            <a:extLst>
              <a:ext uri="{FF2B5EF4-FFF2-40B4-BE49-F238E27FC236}">
                <a16:creationId xmlns:a16="http://schemas.microsoft.com/office/drawing/2014/main" id="{4F24D3F2-1C5A-E3C0-1CA9-F80F86B59BAE}"/>
              </a:ext>
            </a:extLst>
          </p:cNvPr>
          <p:cNvSpPr/>
          <p:nvPr/>
        </p:nvSpPr>
        <p:spPr bwMode="gray">
          <a:xfrm>
            <a:off x="3702548" y="1921382"/>
            <a:ext cx="2904686" cy="785321"/>
          </a:xfrm>
          <a:prstGeom prst="roundRect">
            <a:avLst/>
          </a:prstGeom>
          <a:noFill/>
        </p:spPr>
        <p:txBody>
          <a:bodyPr wrap="square" lIns="36000" tIns="88900" rIns="360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solidFill>
                <a:effectLst/>
                <a:uLnTx/>
                <a:uFillTx/>
              </a:rPr>
              <a:t>Visitor Experience Awards</a:t>
            </a:r>
          </a:p>
        </p:txBody>
      </p:sp>
      <p:sp>
        <p:nvSpPr>
          <p:cNvPr id="121" name="TextBox 120">
            <a:extLst>
              <a:ext uri="{FF2B5EF4-FFF2-40B4-BE49-F238E27FC236}">
                <a16:creationId xmlns:a16="http://schemas.microsoft.com/office/drawing/2014/main" id="{7C04E068-28E3-9E1D-F8BC-4F8B49697591}"/>
              </a:ext>
            </a:extLst>
          </p:cNvPr>
          <p:cNvSpPr txBox="1"/>
          <p:nvPr/>
        </p:nvSpPr>
        <p:spPr>
          <a:xfrm>
            <a:off x="2943697" y="3009985"/>
            <a:ext cx="3463210" cy="1386085"/>
          </a:xfrm>
          <a:prstGeom prst="rect">
            <a:avLst/>
          </a:prstGeom>
          <a:noFill/>
        </p:spPr>
        <p:txBody>
          <a:bodyPr wrap="square">
            <a:spAutoFit/>
          </a:bodyPr>
          <a:lstStyle/>
          <a:p>
            <a:pPr marL="0" marR="0" lvl="0" indent="0" defTabSz="914400" eaLnBrk="1" fontAlgn="auto" latinLnBrk="0" hangingPunct="1">
              <a:lnSpc>
                <a:spcPct val="1060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rPr>
              <a:t>An annual flagship program run by DCT VX designed to</a:t>
            </a:r>
            <a:r>
              <a:rPr kumimoji="0" lang="en-US" sz="1600" b="1" i="0" u="none" strike="noStrike" kern="0" cap="none" spc="0" normalizeH="0" baseline="0" noProof="0" dirty="0">
                <a:ln>
                  <a:noFill/>
                </a:ln>
                <a:solidFill>
                  <a:schemeClr val="bg1"/>
                </a:solidFill>
                <a:effectLst/>
                <a:uLnTx/>
                <a:uFillTx/>
              </a:rPr>
              <a:t> recognize and motivate excellence and drive healthy competition </a:t>
            </a:r>
            <a:r>
              <a:rPr kumimoji="0" lang="en-US" sz="1600" b="0" i="0" u="none" strike="noStrike" kern="0" cap="none" spc="0" normalizeH="0" baseline="0" noProof="0" dirty="0">
                <a:ln>
                  <a:noFill/>
                </a:ln>
                <a:solidFill>
                  <a:schemeClr val="bg1"/>
                </a:solidFill>
                <a:effectLst/>
                <a:uLnTx/>
                <a:uFillTx/>
              </a:rPr>
              <a:t>among tourism businesses and frontline staff across Abu Dhabi</a:t>
            </a:r>
          </a:p>
        </p:txBody>
      </p:sp>
      <p:grpSp>
        <p:nvGrpSpPr>
          <p:cNvPr id="224" name="Group 223">
            <a:extLst>
              <a:ext uri="{FF2B5EF4-FFF2-40B4-BE49-F238E27FC236}">
                <a16:creationId xmlns:a16="http://schemas.microsoft.com/office/drawing/2014/main" id="{A96048C8-AB23-C94A-2CC0-6BDB3690D9BE}"/>
              </a:ext>
            </a:extLst>
          </p:cNvPr>
          <p:cNvGrpSpPr/>
          <p:nvPr/>
        </p:nvGrpSpPr>
        <p:grpSpPr>
          <a:xfrm>
            <a:off x="8300648" y="1859851"/>
            <a:ext cx="0" cy="4252702"/>
            <a:chOff x="8387147" y="1703090"/>
            <a:chExt cx="0" cy="4252702"/>
          </a:xfrm>
        </p:grpSpPr>
        <p:cxnSp>
          <p:nvCxnSpPr>
            <p:cNvPr id="124" name="Straight Connector 123">
              <a:extLst>
                <a:ext uri="{FF2B5EF4-FFF2-40B4-BE49-F238E27FC236}">
                  <a16:creationId xmlns:a16="http://schemas.microsoft.com/office/drawing/2014/main" id="{C1F3C897-4AA9-1900-D33E-FC54CC0B11A9}"/>
                </a:ext>
              </a:extLst>
            </p:cNvPr>
            <p:cNvCxnSpPr/>
            <p:nvPr/>
          </p:nvCxnSpPr>
          <p:spPr>
            <a:xfrm>
              <a:off x="8387147" y="1703090"/>
              <a:ext cx="0" cy="2016000"/>
            </a:xfrm>
            <a:prstGeom prst="line">
              <a:avLst/>
            </a:prstGeom>
            <a:noFill/>
            <a:ln w="9525" cap="flat" cmpd="sng" algn="ctr">
              <a:solidFill>
                <a:srgbClr val="FFFFFF">
                  <a:lumMod val="75000"/>
                </a:srgbClr>
              </a:solidFill>
              <a:prstDash val="solid"/>
              <a:headEnd type="none" w="med" len="med"/>
              <a:tailEnd type="none" w="med" len="med"/>
            </a:ln>
            <a:effectLst/>
          </p:spPr>
        </p:cxnSp>
        <p:cxnSp>
          <p:nvCxnSpPr>
            <p:cNvPr id="189" name="Straight Connector 188">
              <a:extLst>
                <a:ext uri="{FF2B5EF4-FFF2-40B4-BE49-F238E27FC236}">
                  <a16:creationId xmlns:a16="http://schemas.microsoft.com/office/drawing/2014/main" id="{49B48ECF-5A38-E5D5-6B67-0BC0E29341A2}"/>
                </a:ext>
              </a:extLst>
            </p:cNvPr>
            <p:cNvCxnSpPr/>
            <p:nvPr/>
          </p:nvCxnSpPr>
          <p:spPr>
            <a:xfrm>
              <a:off x="8387147" y="3939792"/>
              <a:ext cx="0" cy="2016000"/>
            </a:xfrm>
            <a:prstGeom prst="line">
              <a:avLst/>
            </a:prstGeom>
            <a:noFill/>
            <a:ln w="9525" cap="flat" cmpd="sng" algn="ctr">
              <a:solidFill>
                <a:srgbClr val="FFFFFF">
                  <a:lumMod val="75000"/>
                </a:srgbClr>
              </a:solidFill>
              <a:prstDash val="solid"/>
              <a:headEnd type="none" w="med" len="med"/>
              <a:tailEnd type="none" w="med" len="med"/>
            </a:ln>
            <a:effectLst/>
          </p:spPr>
        </p:cxnSp>
      </p:grpSp>
      <p:grpSp>
        <p:nvGrpSpPr>
          <p:cNvPr id="222" name="Group 221">
            <a:extLst>
              <a:ext uri="{FF2B5EF4-FFF2-40B4-BE49-F238E27FC236}">
                <a16:creationId xmlns:a16="http://schemas.microsoft.com/office/drawing/2014/main" id="{60CA8B88-505B-2887-E4F8-CC8C200DBD19}"/>
              </a:ext>
            </a:extLst>
          </p:cNvPr>
          <p:cNvGrpSpPr/>
          <p:nvPr/>
        </p:nvGrpSpPr>
        <p:grpSpPr>
          <a:xfrm>
            <a:off x="10172186" y="1951488"/>
            <a:ext cx="0" cy="4069429"/>
            <a:chOff x="10060973" y="1794727"/>
            <a:chExt cx="0" cy="4069429"/>
          </a:xfrm>
        </p:grpSpPr>
        <p:cxnSp>
          <p:nvCxnSpPr>
            <p:cNvPr id="125" name="Straight Connector 124">
              <a:extLst>
                <a:ext uri="{FF2B5EF4-FFF2-40B4-BE49-F238E27FC236}">
                  <a16:creationId xmlns:a16="http://schemas.microsoft.com/office/drawing/2014/main" id="{2EE590D7-8C70-6674-5115-3038B85F59E2}"/>
                </a:ext>
              </a:extLst>
            </p:cNvPr>
            <p:cNvCxnSpPr/>
            <p:nvPr/>
          </p:nvCxnSpPr>
          <p:spPr>
            <a:xfrm>
              <a:off x="10060973" y="1794727"/>
              <a:ext cx="0" cy="1832727"/>
            </a:xfrm>
            <a:prstGeom prst="line">
              <a:avLst/>
            </a:prstGeom>
            <a:noFill/>
            <a:ln w="9525" cap="flat" cmpd="sng" algn="ctr">
              <a:solidFill>
                <a:srgbClr val="FFFFFF">
                  <a:lumMod val="75000"/>
                </a:srgbClr>
              </a:solidFill>
              <a:prstDash val="solid"/>
              <a:headEnd type="none" w="med" len="med"/>
              <a:tailEnd type="none" w="med" len="med"/>
            </a:ln>
            <a:effectLst/>
          </p:spPr>
        </p:cxnSp>
        <p:cxnSp>
          <p:nvCxnSpPr>
            <p:cNvPr id="190" name="Straight Connector 189">
              <a:extLst>
                <a:ext uri="{FF2B5EF4-FFF2-40B4-BE49-F238E27FC236}">
                  <a16:creationId xmlns:a16="http://schemas.microsoft.com/office/drawing/2014/main" id="{DF58D7E9-BF8E-DD04-7366-E5543DDB5FA9}"/>
                </a:ext>
              </a:extLst>
            </p:cNvPr>
            <p:cNvCxnSpPr/>
            <p:nvPr/>
          </p:nvCxnSpPr>
          <p:spPr>
            <a:xfrm>
              <a:off x="10060973" y="4031429"/>
              <a:ext cx="0" cy="1832727"/>
            </a:xfrm>
            <a:prstGeom prst="line">
              <a:avLst/>
            </a:prstGeom>
            <a:noFill/>
            <a:ln w="9525" cap="flat" cmpd="sng" algn="ctr">
              <a:solidFill>
                <a:srgbClr val="FFFFFF">
                  <a:lumMod val="75000"/>
                </a:srgbClr>
              </a:solidFill>
              <a:prstDash val="solid"/>
              <a:headEnd type="none" w="med" len="med"/>
              <a:tailEnd type="none" w="med" len="med"/>
            </a:ln>
            <a:effectLst/>
          </p:spPr>
        </p:cxnSp>
      </p:grpSp>
      <p:cxnSp>
        <p:nvCxnSpPr>
          <p:cNvPr id="210" name="Straight Connector 209">
            <a:extLst>
              <a:ext uri="{FF2B5EF4-FFF2-40B4-BE49-F238E27FC236}">
                <a16:creationId xmlns:a16="http://schemas.microsoft.com/office/drawing/2014/main" id="{3B8DF025-3557-354C-0043-B433A0E66AEE}"/>
              </a:ext>
            </a:extLst>
          </p:cNvPr>
          <p:cNvCxnSpPr>
            <a:cxnSpLocks/>
          </p:cNvCxnSpPr>
          <p:nvPr/>
        </p:nvCxnSpPr>
        <p:spPr>
          <a:xfrm>
            <a:off x="6713321" y="1530846"/>
            <a:ext cx="5478679" cy="0"/>
          </a:xfrm>
          <a:prstGeom prst="line">
            <a:avLst/>
          </a:prstGeom>
          <a:noFill/>
          <a:ln w="12700" cap="flat" cmpd="sng" algn="ctr">
            <a:solidFill>
              <a:schemeClr val="bg2">
                <a:lumMod val="90000"/>
              </a:schemeClr>
            </a:solidFill>
            <a:prstDash val="solid"/>
          </a:ln>
          <a:effectLst/>
        </p:spPr>
      </p:cxnSp>
      <p:cxnSp>
        <p:nvCxnSpPr>
          <p:cNvPr id="212" name="Straight Connector 211">
            <a:extLst>
              <a:ext uri="{FF2B5EF4-FFF2-40B4-BE49-F238E27FC236}">
                <a16:creationId xmlns:a16="http://schemas.microsoft.com/office/drawing/2014/main" id="{C29B6494-5FE5-190A-B9DC-64D4F4D5D96F}"/>
              </a:ext>
            </a:extLst>
          </p:cNvPr>
          <p:cNvCxnSpPr>
            <a:cxnSpLocks/>
          </p:cNvCxnSpPr>
          <p:nvPr/>
        </p:nvCxnSpPr>
        <p:spPr>
          <a:xfrm>
            <a:off x="6713321" y="3962350"/>
            <a:ext cx="5478679" cy="0"/>
          </a:xfrm>
          <a:prstGeom prst="line">
            <a:avLst/>
          </a:prstGeom>
          <a:noFill/>
          <a:ln w="12700" cap="flat" cmpd="sng" algn="ctr">
            <a:solidFill>
              <a:schemeClr val="bg2">
                <a:lumMod val="90000"/>
              </a:schemeClr>
            </a:solidFill>
            <a:prstDash val="solid"/>
          </a:ln>
          <a:effectLst/>
        </p:spPr>
      </p:cxnSp>
      <p:grpSp>
        <p:nvGrpSpPr>
          <p:cNvPr id="223" name="Group 222">
            <a:extLst>
              <a:ext uri="{FF2B5EF4-FFF2-40B4-BE49-F238E27FC236}">
                <a16:creationId xmlns:a16="http://schemas.microsoft.com/office/drawing/2014/main" id="{059FD227-C92C-D178-E265-6B01305041A6}"/>
              </a:ext>
            </a:extLst>
          </p:cNvPr>
          <p:cNvGrpSpPr/>
          <p:nvPr/>
        </p:nvGrpSpPr>
        <p:grpSpPr>
          <a:xfrm>
            <a:off x="8496888" y="1865716"/>
            <a:ext cx="1479058" cy="4091920"/>
            <a:chOff x="8484531" y="1708955"/>
            <a:chExt cx="1479058" cy="4091920"/>
          </a:xfrm>
        </p:grpSpPr>
        <p:grpSp>
          <p:nvGrpSpPr>
            <p:cNvPr id="128" name="Group 127">
              <a:extLst>
                <a:ext uri="{FF2B5EF4-FFF2-40B4-BE49-F238E27FC236}">
                  <a16:creationId xmlns:a16="http://schemas.microsoft.com/office/drawing/2014/main" id="{5DB95B94-CD7F-8C0F-0353-2C34180505F0}"/>
                </a:ext>
              </a:extLst>
            </p:cNvPr>
            <p:cNvGrpSpPr/>
            <p:nvPr/>
          </p:nvGrpSpPr>
          <p:grpSpPr>
            <a:xfrm>
              <a:off x="8484531" y="1708955"/>
              <a:ext cx="1479058" cy="1716334"/>
              <a:chOff x="8466631" y="1856967"/>
              <a:chExt cx="1479058" cy="1716334"/>
            </a:xfrm>
          </p:grpSpPr>
          <p:sp>
            <p:nvSpPr>
              <p:cNvPr id="134" name="Rectangle: Rounded Corners 133">
                <a:extLst>
                  <a:ext uri="{FF2B5EF4-FFF2-40B4-BE49-F238E27FC236}">
                    <a16:creationId xmlns:a16="http://schemas.microsoft.com/office/drawing/2014/main" id="{E3BAF868-9404-18DB-0B6A-28DCB7161A1F}"/>
                  </a:ext>
                </a:extLst>
              </p:cNvPr>
              <p:cNvSpPr/>
              <p:nvPr/>
            </p:nvSpPr>
            <p:spPr bwMode="gray">
              <a:xfrm>
                <a:off x="8466631" y="2599962"/>
                <a:ext cx="1479058" cy="973339"/>
              </a:xfrm>
              <a:prstGeom prst="roundRect">
                <a:avLst>
                  <a:gd name="adj" fmla="val 6916"/>
                </a:avLst>
              </a:prstGeom>
              <a:no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300"/>
                  </a:spcBef>
                  <a:spcAft>
                    <a:spcPts val="0"/>
                  </a:spcAft>
                  <a:buClrTx/>
                  <a:buSzTx/>
                  <a:buFont typeface="Wingdings 2" pitchFamily="18" charset="2"/>
                  <a:buNone/>
                  <a:tabLst/>
                  <a:defRPr/>
                </a:pPr>
                <a:r>
                  <a:rPr kumimoji="0" lang="en-US" sz="2800" b="1" i="0" u="none" strike="noStrike" kern="0" cap="none" spc="0" normalizeH="0" baseline="0" noProof="0" dirty="0">
                    <a:ln>
                      <a:noFill/>
                    </a:ln>
                    <a:solidFill>
                      <a:prstClr val="black"/>
                    </a:solidFill>
                    <a:effectLst/>
                    <a:uLnTx/>
                    <a:uFillTx/>
                    <a:latin typeface="Calibri"/>
                  </a:rPr>
                  <a:t>~350</a:t>
                </a:r>
                <a:br>
                  <a:rPr kumimoji="0" lang="en-US" sz="1200" b="1" i="0" u="none" strike="noStrike" kern="0" cap="none" spc="0" normalizeH="0" baseline="0" noProof="0" dirty="0">
                    <a:ln>
                      <a:noFill/>
                    </a:ln>
                    <a:solidFill>
                      <a:prstClr val="black"/>
                    </a:solidFill>
                    <a:effectLst/>
                    <a:uLnTx/>
                    <a:uFillTx/>
                    <a:latin typeface="Calibri"/>
                  </a:rPr>
                </a:br>
                <a:r>
                  <a:rPr kumimoji="0" lang="en-US" sz="1200" b="1" i="0" u="none" strike="noStrike" kern="0" cap="none" spc="0" normalizeH="0" baseline="0" noProof="0" dirty="0">
                    <a:ln>
                      <a:noFill/>
                    </a:ln>
                    <a:solidFill>
                      <a:prstClr val="black"/>
                    </a:solidFill>
                    <a:effectLst/>
                    <a:uLnTx/>
                    <a:uFillTx/>
                    <a:latin typeface="Calibri"/>
                  </a:rPr>
                  <a:t>DISTINGUISHED INVITEES </a:t>
                </a:r>
                <a:r>
                  <a:rPr kumimoji="0" lang="en-US" sz="1200" b="0" i="0" u="none" strike="noStrike" kern="0" cap="none" spc="0" normalizeH="0" baseline="0" noProof="0" dirty="0">
                    <a:ln>
                      <a:noFill/>
                    </a:ln>
                    <a:solidFill>
                      <a:prstClr val="black"/>
                    </a:solidFill>
                    <a:effectLst/>
                    <a:uLnTx/>
                    <a:uFillTx/>
                    <a:latin typeface="Calibri"/>
                  </a:rPr>
                  <a:t>to attend the ceremony with VIP presence</a:t>
                </a:r>
              </a:p>
            </p:txBody>
          </p:sp>
          <p:grpSp>
            <p:nvGrpSpPr>
              <p:cNvPr id="135" name="Group 134">
                <a:extLst>
                  <a:ext uri="{FF2B5EF4-FFF2-40B4-BE49-F238E27FC236}">
                    <a16:creationId xmlns:a16="http://schemas.microsoft.com/office/drawing/2014/main" id="{EB3356FC-3A03-252B-C71C-A05A0C95AA08}"/>
                  </a:ext>
                </a:extLst>
              </p:cNvPr>
              <p:cNvGrpSpPr/>
              <p:nvPr/>
            </p:nvGrpSpPr>
            <p:grpSpPr>
              <a:xfrm>
                <a:off x="8932536" y="1856967"/>
                <a:ext cx="547249" cy="526248"/>
                <a:chOff x="8870509" y="1856967"/>
                <a:chExt cx="547249" cy="526248"/>
              </a:xfrm>
            </p:grpSpPr>
            <p:sp>
              <p:nvSpPr>
                <p:cNvPr id="136" name="Oval 135">
                  <a:extLst>
                    <a:ext uri="{FF2B5EF4-FFF2-40B4-BE49-F238E27FC236}">
                      <a16:creationId xmlns:a16="http://schemas.microsoft.com/office/drawing/2014/main" id="{E41C9AFC-83F1-8870-C8E2-FF8758F92F1E}"/>
                    </a:ext>
                  </a:extLst>
                </p:cNvPr>
                <p:cNvSpPr/>
                <p:nvPr/>
              </p:nvSpPr>
              <p:spPr>
                <a:xfrm>
                  <a:off x="8870509" y="1856967"/>
                  <a:ext cx="547249" cy="526248"/>
                </a:xfrm>
                <a:prstGeom prst="ellipse">
                  <a:avLst/>
                </a:prstGeom>
                <a:gradFill flip="none" rotWithShape="1">
                  <a:gsLst>
                    <a:gs pos="0">
                      <a:srgbClr val="E3DCD2">
                        <a:lumMod val="25000"/>
                        <a:shade val="30000"/>
                        <a:satMod val="115000"/>
                      </a:srgbClr>
                    </a:gs>
                    <a:gs pos="50000">
                      <a:srgbClr val="E3DCD2">
                        <a:lumMod val="25000"/>
                        <a:shade val="67500"/>
                        <a:satMod val="115000"/>
                      </a:srgbClr>
                    </a:gs>
                    <a:gs pos="100000">
                      <a:srgbClr val="E3DCD2">
                        <a:lumMod val="25000"/>
                        <a:shade val="100000"/>
                        <a:satMod val="115000"/>
                      </a:srgbClr>
                    </a:gs>
                  </a:gsLst>
                  <a:lin ang="10800000" scaled="1"/>
                  <a:tileRect/>
                </a:gradFill>
                <a:ln w="28575" cap="flat" cmpd="sng" algn="ctr">
                  <a:solidFill>
                    <a:srgbClr val="E3DCD2">
                      <a:lumMod val="75000"/>
                    </a:srgbClr>
                  </a:solidFill>
                  <a:prstDash val="solid"/>
                  <a:miter lim="800000"/>
                </a:ln>
                <a:effectLst/>
              </p:spPr>
              <p:txBody>
                <a:bodyPr lIns="73152" tIns="73152" rIns="73152" bIns="7315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pic>
              <p:nvPicPr>
                <p:cNvPr id="137" name="Graphic 136" descr="Roped Off with solid fill">
                  <a:extLst>
                    <a:ext uri="{FF2B5EF4-FFF2-40B4-BE49-F238E27FC236}">
                      <a16:creationId xmlns:a16="http://schemas.microsoft.com/office/drawing/2014/main" id="{EFABA67D-C931-0C7C-F979-18F8188CF80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950236" y="1926194"/>
                  <a:ext cx="387795" cy="387795"/>
                </a:xfrm>
                <a:prstGeom prst="rect">
                  <a:avLst/>
                </a:prstGeom>
              </p:spPr>
            </p:pic>
          </p:grpSp>
        </p:grpSp>
        <p:sp>
          <p:nvSpPr>
            <p:cNvPr id="199" name="Rectangle: Rounded Corners 198">
              <a:extLst>
                <a:ext uri="{FF2B5EF4-FFF2-40B4-BE49-F238E27FC236}">
                  <a16:creationId xmlns:a16="http://schemas.microsoft.com/office/drawing/2014/main" id="{697CC6D3-0536-15E9-F819-E73A566A1369}"/>
                </a:ext>
              </a:extLst>
            </p:cNvPr>
            <p:cNvSpPr/>
            <p:nvPr/>
          </p:nvSpPr>
          <p:spPr bwMode="gray">
            <a:xfrm>
              <a:off x="8551761" y="4827536"/>
              <a:ext cx="1344598" cy="973339"/>
            </a:xfrm>
            <a:prstGeom prst="roundRect">
              <a:avLst>
                <a:gd name="adj" fmla="val 6916"/>
              </a:avLst>
            </a:prstGeom>
            <a:noFill/>
            <a:ln w="19050" algn="ctr">
              <a:noFill/>
              <a:miter lim="800000"/>
              <a:headEnd/>
              <a:tailEnd/>
            </a:ln>
          </p:spPr>
          <p:txBody>
            <a:bodyPr wrap="square" lIns="88900" tIns="88900" rIns="88900" bIns="88900" rtlCol="0" anchor="ctr"/>
            <a:lstStyle/>
            <a:p>
              <a:pPr algn="ctr">
                <a:lnSpc>
                  <a:spcPct val="106000"/>
                </a:lnSpc>
                <a:spcBef>
                  <a:spcPts val="300"/>
                </a:spcBef>
                <a:defRPr/>
              </a:pPr>
              <a:r>
                <a:rPr lang="en-US" sz="1200" b="1" kern="0" dirty="0">
                  <a:solidFill>
                    <a:srgbClr val="000000"/>
                  </a:solidFill>
                  <a:latin typeface="Calibri"/>
                </a:rPr>
                <a:t>PUBLIC RECOGNITION </a:t>
              </a:r>
              <a:r>
                <a:rPr lang="en-US" sz="1200" kern="0" dirty="0">
                  <a:solidFill>
                    <a:srgbClr val="000000"/>
                  </a:solidFill>
                  <a:latin typeface="Calibri"/>
                </a:rPr>
                <a:t>of selected winners</a:t>
              </a:r>
            </a:p>
          </p:txBody>
        </p:sp>
        <p:sp>
          <p:nvSpPr>
            <p:cNvPr id="201" name="Oval 200">
              <a:extLst>
                <a:ext uri="{FF2B5EF4-FFF2-40B4-BE49-F238E27FC236}">
                  <a16:creationId xmlns:a16="http://schemas.microsoft.com/office/drawing/2014/main" id="{6622D82D-DA74-3FED-00AF-1D64B3190476}"/>
                </a:ext>
              </a:extLst>
            </p:cNvPr>
            <p:cNvSpPr/>
            <p:nvPr/>
          </p:nvSpPr>
          <p:spPr>
            <a:xfrm>
              <a:off x="8950436" y="4192797"/>
              <a:ext cx="547249" cy="526248"/>
            </a:xfrm>
            <a:prstGeom prst="ellipse">
              <a:avLst/>
            </a:prstGeom>
            <a:gradFill flip="none" rotWithShape="1">
              <a:gsLst>
                <a:gs pos="0">
                  <a:srgbClr val="E3DCD2">
                    <a:lumMod val="25000"/>
                    <a:shade val="30000"/>
                    <a:satMod val="115000"/>
                  </a:srgbClr>
                </a:gs>
                <a:gs pos="50000">
                  <a:srgbClr val="E3DCD2">
                    <a:lumMod val="25000"/>
                    <a:shade val="67500"/>
                    <a:satMod val="115000"/>
                  </a:srgbClr>
                </a:gs>
                <a:gs pos="100000">
                  <a:srgbClr val="E3DCD2">
                    <a:lumMod val="25000"/>
                    <a:shade val="100000"/>
                    <a:satMod val="115000"/>
                  </a:srgbClr>
                </a:gs>
              </a:gsLst>
              <a:lin ang="10800000" scaled="1"/>
              <a:tileRect/>
            </a:gradFill>
            <a:ln w="28575" cap="flat" cmpd="sng" algn="ctr">
              <a:solidFill>
                <a:srgbClr val="E3DCD2">
                  <a:lumMod val="75000"/>
                </a:srgbClr>
              </a:solidFill>
              <a:prstDash val="solid"/>
              <a:miter lim="800000"/>
            </a:ln>
            <a:effectLst/>
          </p:spPr>
          <p:txBody>
            <a:bodyPr lIns="73152" tIns="73152" rIns="73152" bIns="7315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pic>
          <p:nvPicPr>
            <p:cNvPr id="213" name="Graphic 212">
              <a:extLst>
                <a:ext uri="{FF2B5EF4-FFF2-40B4-BE49-F238E27FC236}">
                  <a16:creationId xmlns:a16="http://schemas.microsoft.com/office/drawing/2014/main" id="{AC85E551-9CBA-1D35-3CB1-0535C082C590}"/>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046459" y="4256535"/>
              <a:ext cx="352541" cy="352541"/>
            </a:xfrm>
            <a:prstGeom prst="rect">
              <a:avLst/>
            </a:prstGeom>
          </p:spPr>
        </p:pic>
      </p:grpSp>
      <p:grpSp>
        <p:nvGrpSpPr>
          <p:cNvPr id="225" name="Group 224">
            <a:extLst>
              <a:ext uri="{FF2B5EF4-FFF2-40B4-BE49-F238E27FC236}">
                <a16:creationId xmlns:a16="http://schemas.microsoft.com/office/drawing/2014/main" id="{38396FAF-9CF9-5CDB-6905-292DC784FC38}"/>
              </a:ext>
            </a:extLst>
          </p:cNvPr>
          <p:cNvGrpSpPr/>
          <p:nvPr/>
        </p:nvGrpSpPr>
        <p:grpSpPr>
          <a:xfrm>
            <a:off x="6625350" y="1865716"/>
            <a:ext cx="1479058" cy="4091920"/>
            <a:chOff x="6810705" y="1708955"/>
            <a:chExt cx="1479058" cy="4091920"/>
          </a:xfrm>
        </p:grpSpPr>
        <p:grpSp>
          <p:nvGrpSpPr>
            <p:cNvPr id="129" name="Group 128">
              <a:extLst>
                <a:ext uri="{FF2B5EF4-FFF2-40B4-BE49-F238E27FC236}">
                  <a16:creationId xmlns:a16="http://schemas.microsoft.com/office/drawing/2014/main" id="{613BC877-1A3D-46C8-2B4A-36F6CA52520D}"/>
                </a:ext>
              </a:extLst>
            </p:cNvPr>
            <p:cNvGrpSpPr/>
            <p:nvPr/>
          </p:nvGrpSpPr>
          <p:grpSpPr>
            <a:xfrm>
              <a:off x="6810705" y="1708955"/>
              <a:ext cx="1479058" cy="1716334"/>
              <a:chOff x="6654201" y="1856967"/>
              <a:chExt cx="1479058" cy="1716334"/>
            </a:xfrm>
          </p:grpSpPr>
          <p:sp>
            <p:nvSpPr>
              <p:cNvPr id="130" name="Rectangle: Rounded Corners 129">
                <a:extLst>
                  <a:ext uri="{FF2B5EF4-FFF2-40B4-BE49-F238E27FC236}">
                    <a16:creationId xmlns:a16="http://schemas.microsoft.com/office/drawing/2014/main" id="{3FEFBEE6-119F-ADFB-F7D8-1846186BADF3}"/>
                  </a:ext>
                </a:extLst>
              </p:cNvPr>
              <p:cNvSpPr/>
              <p:nvPr/>
            </p:nvSpPr>
            <p:spPr bwMode="gray">
              <a:xfrm>
                <a:off x="6654201" y="2599962"/>
                <a:ext cx="1479058" cy="973339"/>
              </a:xfrm>
              <a:prstGeom prst="roundRect">
                <a:avLst>
                  <a:gd name="adj" fmla="val 6916"/>
                </a:avLst>
              </a:prstGeom>
              <a:solidFill>
                <a:srgbClr val="FFFFFF">
                  <a:alpha val="90000"/>
                </a:srgb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300"/>
                  </a:spcBef>
                  <a:spcAft>
                    <a:spcPts val="0"/>
                  </a:spcAft>
                  <a:buClrTx/>
                  <a:buSzTx/>
                  <a:buFont typeface="Wingdings 2" pitchFamily="18" charset="2"/>
                  <a:buNone/>
                  <a:tabLst/>
                  <a:defRPr/>
                </a:pPr>
                <a:r>
                  <a:rPr kumimoji="0" lang="en-US" sz="2800" b="1" i="0" u="none" strike="noStrike" kern="0" cap="none" spc="0" normalizeH="0" baseline="0" noProof="0" dirty="0">
                    <a:ln>
                      <a:noFill/>
                    </a:ln>
                    <a:solidFill>
                      <a:prstClr val="black"/>
                    </a:solidFill>
                    <a:effectLst/>
                    <a:uLnTx/>
                    <a:uFillTx/>
                    <a:latin typeface="Calibri"/>
                  </a:rPr>
                  <a:t>~450</a:t>
                </a:r>
                <a:br>
                  <a:rPr kumimoji="0" lang="en-US" sz="1200" b="1" i="0" u="none" strike="noStrike" kern="0" cap="none" spc="0" normalizeH="0" baseline="0" noProof="0" dirty="0">
                    <a:ln>
                      <a:noFill/>
                    </a:ln>
                    <a:solidFill>
                      <a:prstClr val="black"/>
                    </a:solidFill>
                    <a:effectLst/>
                    <a:uLnTx/>
                    <a:uFillTx/>
                    <a:latin typeface="Calibri"/>
                  </a:rPr>
                </a:br>
                <a:r>
                  <a:rPr kumimoji="0" lang="en-US" sz="1200" b="1" i="0" u="none" strike="noStrike" kern="0" cap="none" spc="0" normalizeH="0" baseline="0" noProof="0" dirty="0">
                    <a:ln>
                      <a:noFill/>
                    </a:ln>
                    <a:solidFill>
                      <a:prstClr val="black"/>
                    </a:solidFill>
                    <a:effectLst/>
                    <a:uLnTx/>
                    <a:uFillTx/>
                    <a:latin typeface="Calibri"/>
                  </a:rPr>
                  <a:t>BUSINESSES INVITED </a:t>
                </a:r>
                <a:r>
                  <a:rPr kumimoji="0" lang="en-US" sz="1200" b="0" i="0" u="none" strike="noStrike" kern="0" cap="none" spc="0" normalizeH="0" baseline="0" noProof="0" dirty="0">
                    <a:ln>
                      <a:noFill/>
                    </a:ln>
                    <a:solidFill>
                      <a:prstClr val="black"/>
                    </a:solidFill>
                    <a:effectLst/>
                    <a:uLnTx/>
                    <a:uFillTx/>
                    <a:latin typeface="Calibri"/>
                  </a:rPr>
                  <a:t>to apply for the VX Awards</a:t>
                </a:r>
              </a:p>
            </p:txBody>
          </p:sp>
          <p:grpSp>
            <p:nvGrpSpPr>
              <p:cNvPr id="131" name="Group 130">
                <a:extLst>
                  <a:ext uri="{FF2B5EF4-FFF2-40B4-BE49-F238E27FC236}">
                    <a16:creationId xmlns:a16="http://schemas.microsoft.com/office/drawing/2014/main" id="{9ADE715D-4C67-0BC0-EB16-E0157592B8F1}"/>
                  </a:ext>
                </a:extLst>
              </p:cNvPr>
              <p:cNvGrpSpPr/>
              <p:nvPr/>
            </p:nvGrpSpPr>
            <p:grpSpPr>
              <a:xfrm>
                <a:off x="7120106" y="1856967"/>
                <a:ext cx="547249" cy="526248"/>
                <a:chOff x="7067730" y="1856967"/>
                <a:chExt cx="547249" cy="526248"/>
              </a:xfrm>
            </p:grpSpPr>
            <p:sp>
              <p:nvSpPr>
                <p:cNvPr id="132" name="Oval 131">
                  <a:extLst>
                    <a:ext uri="{FF2B5EF4-FFF2-40B4-BE49-F238E27FC236}">
                      <a16:creationId xmlns:a16="http://schemas.microsoft.com/office/drawing/2014/main" id="{ABAAA0C8-2FE0-FBCD-612C-A6BDE5BF168B}"/>
                    </a:ext>
                  </a:extLst>
                </p:cNvPr>
                <p:cNvSpPr/>
                <p:nvPr/>
              </p:nvSpPr>
              <p:spPr>
                <a:xfrm>
                  <a:off x="7067730" y="1856967"/>
                  <a:ext cx="547249" cy="526248"/>
                </a:xfrm>
                <a:prstGeom prst="ellipse">
                  <a:avLst/>
                </a:prstGeom>
                <a:gradFill flip="none" rotWithShape="1">
                  <a:gsLst>
                    <a:gs pos="0">
                      <a:srgbClr val="E3DCD2">
                        <a:lumMod val="25000"/>
                        <a:shade val="30000"/>
                        <a:satMod val="115000"/>
                      </a:srgbClr>
                    </a:gs>
                    <a:gs pos="50000">
                      <a:srgbClr val="E3DCD2">
                        <a:lumMod val="25000"/>
                        <a:shade val="67500"/>
                        <a:satMod val="115000"/>
                      </a:srgbClr>
                    </a:gs>
                    <a:gs pos="100000">
                      <a:srgbClr val="E3DCD2">
                        <a:lumMod val="25000"/>
                        <a:shade val="100000"/>
                        <a:satMod val="115000"/>
                      </a:srgbClr>
                    </a:gs>
                  </a:gsLst>
                  <a:lin ang="10800000" scaled="1"/>
                  <a:tileRect/>
                </a:gradFill>
                <a:ln w="28575" cap="flat" cmpd="sng" algn="ctr">
                  <a:solidFill>
                    <a:srgbClr val="E3DCD2">
                      <a:lumMod val="75000"/>
                    </a:srgbClr>
                  </a:solidFill>
                  <a:prstDash val="solid"/>
                  <a:miter lim="800000"/>
                </a:ln>
                <a:effectLst/>
              </p:spPr>
              <p:txBody>
                <a:bodyPr lIns="73152" tIns="73152" rIns="73152" bIns="7315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pic>
              <p:nvPicPr>
                <p:cNvPr id="133" name="Graphic 132" descr="City with solid fill">
                  <a:extLst>
                    <a:ext uri="{FF2B5EF4-FFF2-40B4-BE49-F238E27FC236}">
                      <a16:creationId xmlns:a16="http://schemas.microsoft.com/office/drawing/2014/main" id="{6AEBD3DB-422E-BF34-7693-4310C455C4E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147457" y="1926194"/>
                  <a:ext cx="387795" cy="387795"/>
                </a:xfrm>
                <a:prstGeom prst="rect">
                  <a:avLst/>
                </a:prstGeom>
              </p:spPr>
            </p:pic>
          </p:grpSp>
        </p:grpSp>
        <p:sp>
          <p:nvSpPr>
            <p:cNvPr id="195" name="Rectangle: Rounded Corners 194">
              <a:extLst>
                <a:ext uri="{FF2B5EF4-FFF2-40B4-BE49-F238E27FC236}">
                  <a16:creationId xmlns:a16="http://schemas.microsoft.com/office/drawing/2014/main" id="{5F6BD5C7-0427-7D0F-52FC-612CBBA5E37E}"/>
                </a:ext>
              </a:extLst>
            </p:cNvPr>
            <p:cNvSpPr/>
            <p:nvPr/>
          </p:nvSpPr>
          <p:spPr bwMode="gray">
            <a:xfrm>
              <a:off x="6810705" y="4827536"/>
              <a:ext cx="1479058" cy="973339"/>
            </a:xfrm>
            <a:prstGeom prst="roundRect">
              <a:avLst>
                <a:gd name="adj" fmla="val 6916"/>
              </a:avLst>
            </a:prstGeom>
            <a:solidFill>
              <a:srgbClr val="FFFFFF">
                <a:alpha val="90000"/>
              </a:srgbClr>
            </a:solidFill>
            <a:ln w="19050" algn="ctr">
              <a:noFill/>
              <a:miter lim="800000"/>
              <a:headEnd/>
              <a:tailEnd/>
            </a:ln>
          </p:spPr>
          <p:txBody>
            <a:bodyPr wrap="square" lIns="88900" tIns="88900" rIns="88900" bIns="88900" rtlCol="0" anchor="ctr"/>
            <a:lstStyle/>
            <a:p>
              <a:pPr algn="ctr">
                <a:lnSpc>
                  <a:spcPct val="106000"/>
                </a:lnSpc>
                <a:spcBef>
                  <a:spcPts val="300"/>
                </a:spcBef>
                <a:defRPr/>
              </a:pPr>
              <a:r>
                <a:rPr lang="en-US" sz="1200" b="1" kern="0" dirty="0">
                  <a:solidFill>
                    <a:srgbClr val="000000"/>
                  </a:solidFill>
                  <a:latin typeface="Calibri"/>
                </a:rPr>
                <a:t>PRESTIGIOUS</a:t>
              </a:r>
              <a:r>
                <a:rPr lang="en-US" sz="1200" kern="0" dirty="0">
                  <a:solidFill>
                    <a:srgbClr val="000000"/>
                  </a:solidFill>
                  <a:latin typeface="Calibri"/>
                </a:rPr>
                <a:t> ceremony with </a:t>
              </a:r>
              <a:r>
                <a:rPr lang="en-US" sz="1200" b="1" kern="0" dirty="0">
                  <a:solidFill>
                    <a:srgbClr val="000000"/>
                  </a:solidFill>
                  <a:latin typeface="Calibri"/>
                </a:rPr>
                <a:t>GALA DINNER</a:t>
              </a:r>
            </a:p>
          </p:txBody>
        </p:sp>
        <p:sp>
          <p:nvSpPr>
            <p:cNvPr id="197" name="Oval 196">
              <a:extLst>
                <a:ext uri="{FF2B5EF4-FFF2-40B4-BE49-F238E27FC236}">
                  <a16:creationId xmlns:a16="http://schemas.microsoft.com/office/drawing/2014/main" id="{7A7D56A9-BF09-1665-DD94-D8962D7641A8}"/>
                </a:ext>
              </a:extLst>
            </p:cNvPr>
            <p:cNvSpPr/>
            <p:nvPr/>
          </p:nvSpPr>
          <p:spPr>
            <a:xfrm>
              <a:off x="7276610" y="4192797"/>
              <a:ext cx="547249" cy="526248"/>
            </a:xfrm>
            <a:prstGeom prst="ellipse">
              <a:avLst/>
            </a:prstGeom>
            <a:gradFill flip="none" rotWithShape="1">
              <a:gsLst>
                <a:gs pos="0">
                  <a:srgbClr val="E3DCD2">
                    <a:lumMod val="25000"/>
                    <a:shade val="30000"/>
                    <a:satMod val="115000"/>
                  </a:srgbClr>
                </a:gs>
                <a:gs pos="50000">
                  <a:srgbClr val="E3DCD2">
                    <a:lumMod val="25000"/>
                    <a:shade val="67500"/>
                    <a:satMod val="115000"/>
                  </a:srgbClr>
                </a:gs>
                <a:gs pos="100000">
                  <a:srgbClr val="E3DCD2">
                    <a:lumMod val="25000"/>
                    <a:shade val="100000"/>
                    <a:satMod val="115000"/>
                  </a:srgbClr>
                </a:gs>
              </a:gsLst>
              <a:lin ang="10800000" scaled="1"/>
              <a:tileRect/>
            </a:gradFill>
            <a:ln w="28575" cap="flat" cmpd="sng" algn="ctr">
              <a:solidFill>
                <a:srgbClr val="E3DCD2">
                  <a:lumMod val="75000"/>
                </a:srgbClr>
              </a:solidFill>
              <a:prstDash val="solid"/>
              <a:miter lim="800000"/>
            </a:ln>
            <a:effectLst/>
          </p:spPr>
          <p:txBody>
            <a:bodyPr lIns="73152" tIns="73152" rIns="73152" bIns="7315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pic>
          <p:nvPicPr>
            <p:cNvPr id="214" name="Graphic 213">
              <a:extLst>
                <a:ext uri="{FF2B5EF4-FFF2-40B4-BE49-F238E27FC236}">
                  <a16:creationId xmlns:a16="http://schemas.microsoft.com/office/drawing/2014/main" id="{0DAB0C57-E197-2433-D8DA-05EF36389A83}"/>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370059" y="4256535"/>
              <a:ext cx="352541" cy="352541"/>
            </a:xfrm>
            <a:prstGeom prst="rect">
              <a:avLst/>
            </a:prstGeom>
          </p:spPr>
        </p:pic>
      </p:grpSp>
      <p:grpSp>
        <p:nvGrpSpPr>
          <p:cNvPr id="221" name="Group 220">
            <a:extLst>
              <a:ext uri="{FF2B5EF4-FFF2-40B4-BE49-F238E27FC236}">
                <a16:creationId xmlns:a16="http://schemas.microsoft.com/office/drawing/2014/main" id="{BAFBC3B2-687D-EB8D-9AAC-38A34E131E44}"/>
              </a:ext>
            </a:extLst>
          </p:cNvPr>
          <p:cNvGrpSpPr/>
          <p:nvPr/>
        </p:nvGrpSpPr>
        <p:grpSpPr>
          <a:xfrm>
            <a:off x="10368425" y="1865716"/>
            <a:ext cx="1479058" cy="4091920"/>
            <a:chOff x="10158357" y="1708955"/>
            <a:chExt cx="1479058" cy="4091920"/>
          </a:xfrm>
        </p:grpSpPr>
        <p:grpSp>
          <p:nvGrpSpPr>
            <p:cNvPr id="127" name="Group 126">
              <a:extLst>
                <a:ext uri="{FF2B5EF4-FFF2-40B4-BE49-F238E27FC236}">
                  <a16:creationId xmlns:a16="http://schemas.microsoft.com/office/drawing/2014/main" id="{65C2B5B5-2B34-E97C-F9B1-33A5AC14D81B}"/>
                </a:ext>
              </a:extLst>
            </p:cNvPr>
            <p:cNvGrpSpPr/>
            <p:nvPr/>
          </p:nvGrpSpPr>
          <p:grpSpPr>
            <a:xfrm>
              <a:off x="10158357" y="1708955"/>
              <a:ext cx="1479058" cy="1716334"/>
              <a:chOff x="10279061" y="1856967"/>
              <a:chExt cx="1479058" cy="1716334"/>
            </a:xfrm>
          </p:grpSpPr>
          <p:sp>
            <p:nvSpPr>
              <p:cNvPr id="138" name="Rectangle: Rounded Corners 137">
                <a:extLst>
                  <a:ext uri="{FF2B5EF4-FFF2-40B4-BE49-F238E27FC236}">
                    <a16:creationId xmlns:a16="http://schemas.microsoft.com/office/drawing/2014/main" id="{7B48D2C7-ED80-457A-5295-CD8505FDDFE4}"/>
                  </a:ext>
                </a:extLst>
              </p:cNvPr>
              <p:cNvSpPr/>
              <p:nvPr/>
            </p:nvSpPr>
            <p:spPr bwMode="gray">
              <a:xfrm>
                <a:off x="10279061" y="2599962"/>
                <a:ext cx="1479058" cy="973339"/>
              </a:xfrm>
              <a:prstGeom prst="roundRect">
                <a:avLst>
                  <a:gd name="adj" fmla="val 6916"/>
                </a:avLst>
              </a:prstGeom>
              <a:solidFill>
                <a:srgbClr val="FFFFFF">
                  <a:alpha val="90000"/>
                </a:srgb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300"/>
                  </a:spcBef>
                  <a:spcAft>
                    <a:spcPts val="0"/>
                  </a:spcAft>
                  <a:buClrTx/>
                  <a:buSzTx/>
                  <a:buFont typeface="Wingdings 2" pitchFamily="18" charset="2"/>
                  <a:buNone/>
                  <a:tabLst/>
                  <a:defRPr/>
                </a:pPr>
                <a:r>
                  <a:rPr kumimoji="0" lang="en-US" sz="2800" b="1" i="0" u="none" strike="noStrike" kern="0" cap="none" spc="0" normalizeH="0" baseline="0" noProof="0">
                    <a:ln>
                      <a:noFill/>
                    </a:ln>
                    <a:solidFill>
                      <a:prstClr val="black"/>
                    </a:solidFill>
                    <a:effectLst/>
                    <a:uLnTx/>
                    <a:uFillTx/>
                    <a:latin typeface="Calibri"/>
                  </a:rPr>
                  <a:t>24</a:t>
                </a:r>
                <a:br>
                  <a:rPr kumimoji="0" lang="en-US" sz="1200" b="1" i="0" u="none" strike="noStrike" kern="0" cap="none" spc="0" normalizeH="0" baseline="0" noProof="0">
                    <a:ln>
                      <a:noFill/>
                    </a:ln>
                    <a:solidFill>
                      <a:prstClr val="black"/>
                    </a:solidFill>
                    <a:effectLst/>
                    <a:uLnTx/>
                    <a:uFillTx/>
                    <a:latin typeface="Calibri"/>
                  </a:rPr>
                </a:br>
                <a:r>
                  <a:rPr kumimoji="0" lang="en-US" sz="1200" b="1" i="0" u="none" strike="noStrike" kern="0" cap="none" spc="0" normalizeH="0" baseline="0" noProof="0">
                    <a:ln>
                      <a:noFill/>
                    </a:ln>
                    <a:solidFill>
                      <a:prstClr val="black"/>
                    </a:solidFill>
                    <a:effectLst/>
                    <a:uLnTx/>
                    <a:uFillTx/>
                    <a:latin typeface="Calibri"/>
                  </a:rPr>
                  <a:t>WINNERS SELECTED </a:t>
                </a:r>
                <a:r>
                  <a:rPr kumimoji="0" lang="en-US" sz="1200" b="0" i="0" u="none" strike="noStrike" kern="0" cap="none" spc="0" normalizeH="0" baseline="0" noProof="0">
                    <a:ln>
                      <a:noFill/>
                    </a:ln>
                    <a:solidFill>
                      <a:prstClr val="black"/>
                    </a:solidFill>
                    <a:effectLst/>
                    <a:uLnTx/>
                    <a:uFillTx/>
                    <a:latin typeface="Calibri"/>
                  </a:rPr>
                  <a:t>across 8 award categories</a:t>
                </a:r>
              </a:p>
            </p:txBody>
          </p:sp>
          <p:grpSp>
            <p:nvGrpSpPr>
              <p:cNvPr id="139" name="Group 138">
                <a:extLst>
                  <a:ext uri="{FF2B5EF4-FFF2-40B4-BE49-F238E27FC236}">
                    <a16:creationId xmlns:a16="http://schemas.microsoft.com/office/drawing/2014/main" id="{7E4B8471-2DEF-9C9B-A7A2-D268C10DFC73}"/>
                  </a:ext>
                </a:extLst>
              </p:cNvPr>
              <p:cNvGrpSpPr/>
              <p:nvPr/>
            </p:nvGrpSpPr>
            <p:grpSpPr>
              <a:xfrm>
                <a:off x="10744966" y="1856967"/>
                <a:ext cx="547249" cy="526248"/>
                <a:chOff x="10780783" y="1856967"/>
                <a:chExt cx="547249" cy="526248"/>
              </a:xfrm>
            </p:grpSpPr>
            <p:sp>
              <p:nvSpPr>
                <p:cNvPr id="140" name="Oval 139">
                  <a:extLst>
                    <a:ext uri="{FF2B5EF4-FFF2-40B4-BE49-F238E27FC236}">
                      <a16:creationId xmlns:a16="http://schemas.microsoft.com/office/drawing/2014/main" id="{AFCD9330-2320-6D76-B734-C5F28F0BB25F}"/>
                    </a:ext>
                  </a:extLst>
                </p:cNvPr>
                <p:cNvSpPr/>
                <p:nvPr/>
              </p:nvSpPr>
              <p:spPr>
                <a:xfrm>
                  <a:off x="10780783" y="1856967"/>
                  <a:ext cx="547249" cy="526248"/>
                </a:xfrm>
                <a:prstGeom prst="ellipse">
                  <a:avLst/>
                </a:prstGeom>
                <a:gradFill flip="none" rotWithShape="1">
                  <a:gsLst>
                    <a:gs pos="0">
                      <a:srgbClr val="E3DCD2">
                        <a:lumMod val="25000"/>
                        <a:shade val="30000"/>
                        <a:satMod val="115000"/>
                      </a:srgbClr>
                    </a:gs>
                    <a:gs pos="50000">
                      <a:srgbClr val="E3DCD2">
                        <a:lumMod val="25000"/>
                        <a:shade val="67500"/>
                        <a:satMod val="115000"/>
                      </a:srgbClr>
                    </a:gs>
                    <a:gs pos="100000">
                      <a:srgbClr val="E3DCD2">
                        <a:lumMod val="25000"/>
                        <a:shade val="100000"/>
                        <a:satMod val="115000"/>
                      </a:srgbClr>
                    </a:gs>
                  </a:gsLst>
                  <a:lin ang="10800000" scaled="1"/>
                  <a:tileRect/>
                </a:gradFill>
                <a:ln w="28575" cap="flat" cmpd="sng" algn="ctr">
                  <a:solidFill>
                    <a:srgbClr val="E3DCD2">
                      <a:lumMod val="75000"/>
                    </a:srgbClr>
                  </a:solidFill>
                  <a:prstDash val="solid"/>
                  <a:miter lim="800000"/>
                </a:ln>
                <a:effectLst/>
              </p:spPr>
              <p:txBody>
                <a:bodyPr lIns="73152" tIns="73152" rIns="73152" bIns="7315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pic>
              <p:nvPicPr>
                <p:cNvPr id="141" name="Graphic 140" descr="Trophy with solid fill">
                  <a:extLst>
                    <a:ext uri="{FF2B5EF4-FFF2-40B4-BE49-F238E27FC236}">
                      <a16:creationId xmlns:a16="http://schemas.microsoft.com/office/drawing/2014/main" id="{0021CBC6-EBFD-8DDB-05A2-9DBB9B579A3A}"/>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860510" y="1926194"/>
                  <a:ext cx="387795" cy="387795"/>
                </a:xfrm>
                <a:prstGeom prst="rect">
                  <a:avLst/>
                </a:prstGeom>
              </p:spPr>
            </p:pic>
          </p:grpSp>
        </p:grpSp>
        <p:sp>
          <p:nvSpPr>
            <p:cNvPr id="203" name="Rectangle: Rounded Corners 202">
              <a:extLst>
                <a:ext uri="{FF2B5EF4-FFF2-40B4-BE49-F238E27FC236}">
                  <a16:creationId xmlns:a16="http://schemas.microsoft.com/office/drawing/2014/main" id="{C5ED60A7-6D07-DB01-1D8E-97638AF77AC8}"/>
                </a:ext>
              </a:extLst>
            </p:cNvPr>
            <p:cNvSpPr/>
            <p:nvPr/>
          </p:nvSpPr>
          <p:spPr bwMode="gray">
            <a:xfrm>
              <a:off x="10158357" y="4827536"/>
              <a:ext cx="1479058" cy="973339"/>
            </a:xfrm>
            <a:prstGeom prst="roundRect">
              <a:avLst>
                <a:gd name="adj" fmla="val 6916"/>
              </a:avLst>
            </a:prstGeom>
            <a:solidFill>
              <a:srgbClr val="FFFFFF">
                <a:alpha val="90000"/>
              </a:srgbClr>
            </a:solidFill>
            <a:ln w="19050" algn="ctr">
              <a:noFill/>
              <a:miter lim="800000"/>
              <a:headEnd/>
              <a:tailEnd/>
            </a:ln>
          </p:spPr>
          <p:txBody>
            <a:bodyPr wrap="square" lIns="88900" tIns="88900" rIns="88900" bIns="88900" rtlCol="0" anchor="ctr"/>
            <a:lstStyle/>
            <a:p>
              <a:pPr algn="ctr">
                <a:lnSpc>
                  <a:spcPct val="106000"/>
                </a:lnSpc>
                <a:spcBef>
                  <a:spcPts val="300"/>
                </a:spcBef>
                <a:defRPr/>
              </a:pPr>
              <a:r>
                <a:rPr lang="en-US" sz="1200" kern="0" dirty="0">
                  <a:solidFill>
                    <a:srgbClr val="000000"/>
                  </a:solidFill>
                  <a:latin typeface="Calibri"/>
                </a:rPr>
                <a:t>A night of </a:t>
              </a:r>
              <a:r>
                <a:rPr lang="en-US" sz="1200" b="1" kern="0" dirty="0">
                  <a:solidFill>
                    <a:srgbClr val="000000"/>
                  </a:solidFill>
                  <a:latin typeface="Calibri"/>
                </a:rPr>
                <a:t>PRIDE, INSPIRATION, AND NETWORKING</a:t>
              </a:r>
            </a:p>
          </p:txBody>
        </p:sp>
        <p:sp>
          <p:nvSpPr>
            <p:cNvPr id="205" name="Oval 204">
              <a:extLst>
                <a:ext uri="{FF2B5EF4-FFF2-40B4-BE49-F238E27FC236}">
                  <a16:creationId xmlns:a16="http://schemas.microsoft.com/office/drawing/2014/main" id="{405A89D7-E435-B4AF-A37B-5BBE92E953F3}"/>
                </a:ext>
              </a:extLst>
            </p:cNvPr>
            <p:cNvSpPr/>
            <p:nvPr/>
          </p:nvSpPr>
          <p:spPr>
            <a:xfrm>
              <a:off x="10624262" y="4192797"/>
              <a:ext cx="547249" cy="526248"/>
            </a:xfrm>
            <a:prstGeom prst="ellipse">
              <a:avLst/>
            </a:prstGeom>
            <a:gradFill flip="none" rotWithShape="1">
              <a:gsLst>
                <a:gs pos="0">
                  <a:srgbClr val="E3DCD2">
                    <a:lumMod val="25000"/>
                    <a:shade val="30000"/>
                    <a:satMod val="115000"/>
                  </a:srgbClr>
                </a:gs>
                <a:gs pos="50000">
                  <a:srgbClr val="E3DCD2">
                    <a:lumMod val="25000"/>
                    <a:shade val="67500"/>
                    <a:satMod val="115000"/>
                  </a:srgbClr>
                </a:gs>
                <a:gs pos="100000">
                  <a:srgbClr val="E3DCD2">
                    <a:lumMod val="25000"/>
                    <a:shade val="100000"/>
                    <a:satMod val="115000"/>
                  </a:srgbClr>
                </a:gs>
              </a:gsLst>
              <a:lin ang="10800000" scaled="1"/>
              <a:tileRect/>
            </a:gradFill>
            <a:ln w="28575" cap="flat" cmpd="sng" algn="ctr">
              <a:solidFill>
                <a:srgbClr val="E3DCD2">
                  <a:lumMod val="75000"/>
                </a:srgbClr>
              </a:solidFill>
              <a:prstDash val="solid"/>
              <a:miter lim="800000"/>
            </a:ln>
            <a:effectLst/>
          </p:spPr>
          <p:txBody>
            <a:bodyPr lIns="73152" tIns="73152" rIns="73152" bIns="7315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Calibri"/>
                <a:ea typeface="+mn-ea"/>
                <a:cs typeface="+mn-cs"/>
              </a:endParaRPr>
            </a:p>
          </p:txBody>
        </p:sp>
        <p:pic>
          <p:nvPicPr>
            <p:cNvPr id="215" name="Graphic 214">
              <a:extLst>
                <a:ext uri="{FF2B5EF4-FFF2-40B4-BE49-F238E27FC236}">
                  <a16:creationId xmlns:a16="http://schemas.microsoft.com/office/drawing/2014/main" id="{17EDBDD4-A84A-F69F-D11B-98ED24CBAFFE}"/>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0722859" y="4256535"/>
              <a:ext cx="352541" cy="352541"/>
            </a:xfrm>
            <a:prstGeom prst="rect">
              <a:avLst/>
            </a:prstGeom>
          </p:spPr>
        </p:pic>
      </p:grpSp>
      <p:sp>
        <p:nvSpPr>
          <p:cNvPr id="227" name="Rectangle 226">
            <a:extLst>
              <a:ext uri="{FF2B5EF4-FFF2-40B4-BE49-F238E27FC236}">
                <a16:creationId xmlns:a16="http://schemas.microsoft.com/office/drawing/2014/main" id="{D352D50D-97DA-C576-C5B6-F61D747D1CC8}"/>
              </a:ext>
            </a:extLst>
          </p:cNvPr>
          <p:cNvSpPr/>
          <p:nvPr/>
        </p:nvSpPr>
        <p:spPr>
          <a:xfrm>
            <a:off x="2809291" y="4852250"/>
            <a:ext cx="3463211" cy="81950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56000" rtlCol="0" anchor="ctr"/>
          <a:lstStyle/>
          <a:p>
            <a:r>
              <a:rPr lang="en-US" sz="1600" dirty="0">
                <a:solidFill>
                  <a:schemeClr val="tx1"/>
                </a:solidFill>
              </a:rPr>
              <a:t>Events Ceremony Planned for</a:t>
            </a:r>
          </a:p>
          <a:p>
            <a:r>
              <a:rPr lang="en-US" sz="1600" b="1" dirty="0">
                <a:solidFill>
                  <a:schemeClr val="tx1"/>
                </a:solidFill>
              </a:rPr>
              <a:t>Nov. 26 at ERTH Abu Dhabi Hotel</a:t>
            </a:r>
          </a:p>
        </p:txBody>
      </p:sp>
      <p:pic>
        <p:nvPicPr>
          <p:cNvPr id="229" name="Graphic 228" descr="Daily calendar with solid fill">
            <a:extLst>
              <a:ext uri="{FF2B5EF4-FFF2-40B4-BE49-F238E27FC236}">
                <a16:creationId xmlns:a16="http://schemas.microsoft.com/office/drawing/2014/main" id="{BE8919AA-2A4F-BFEB-A31C-9F331F753D85}"/>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830798" y="4930857"/>
            <a:ext cx="687003" cy="687003"/>
          </a:xfrm>
          <a:prstGeom prst="rect">
            <a:avLst/>
          </a:prstGeom>
        </p:spPr>
      </p:pic>
      <p:cxnSp>
        <p:nvCxnSpPr>
          <p:cNvPr id="231" name="Straight Connector 230">
            <a:extLst>
              <a:ext uri="{FF2B5EF4-FFF2-40B4-BE49-F238E27FC236}">
                <a16:creationId xmlns:a16="http://schemas.microsoft.com/office/drawing/2014/main" id="{C6F9FCA6-C12C-681B-3456-E2DAB0F60F46}"/>
              </a:ext>
            </a:extLst>
          </p:cNvPr>
          <p:cNvCxnSpPr>
            <a:cxnSpLocks/>
          </p:cNvCxnSpPr>
          <p:nvPr/>
        </p:nvCxnSpPr>
        <p:spPr>
          <a:xfrm>
            <a:off x="6713321" y="6362175"/>
            <a:ext cx="5478679" cy="0"/>
          </a:xfrm>
          <a:prstGeom prst="line">
            <a:avLst/>
          </a:prstGeom>
          <a:noFill/>
          <a:ln w="12700" cap="flat" cmpd="sng" algn="ctr">
            <a:solidFill>
              <a:schemeClr val="bg2">
                <a:lumMod val="90000"/>
              </a:schemeClr>
            </a:solidFill>
            <a:prstDash val="solid"/>
          </a:ln>
          <a:effectLst/>
        </p:spPr>
      </p:cxnSp>
    </p:spTree>
    <p:extLst>
      <p:ext uri="{BB962C8B-B14F-4D97-AF65-F5344CB8AC3E}">
        <p14:creationId xmlns:p14="http://schemas.microsoft.com/office/powerpoint/2010/main" val="3601238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98A22-9F30-DEE2-0F75-629A20454706}"/>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1545FF10-A267-0E45-173B-9711DB22545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1545FF10-A267-0E45-173B-9711DB22545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CDD2A1F2-17B7-1FB6-18A7-9DD04C42B7FB}"/>
              </a:ext>
            </a:extLst>
          </p:cNvPr>
          <p:cNvSpPr>
            <a:spLocks noGrp="1"/>
          </p:cNvSpPr>
          <p:nvPr>
            <p:ph type="body" sz="quarter" idx="13"/>
          </p:nvPr>
        </p:nvSpPr>
        <p:spPr/>
        <p:txBody>
          <a:bodyPr/>
          <a:lstStyle/>
          <a:p>
            <a:r>
              <a:rPr lang="en-US" dirty="0"/>
              <a:t>The Visitor Experience Awards recognize excellence across multiple dimensions of visitor experience, celebrating both </a:t>
            </a:r>
            <a:r>
              <a:rPr lang="en-US" dirty="0" err="1"/>
              <a:t>organisations</a:t>
            </a:r>
            <a:r>
              <a:rPr lang="en-US" dirty="0"/>
              <a:t> and frontline professionals who contribute to Abu Dhabi's tourism success</a:t>
            </a:r>
          </a:p>
        </p:txBody>
      </p:sp>
      <p:sp>
        <p:nvSpPr>
          <p:cNvPr id="5" name="Title 4">
            <a:extLst>
              <a:ext uri="{FF2B5EF4-FFF2-40B4-BE49-F238E27FC236}">
                <a16:creationId xmlns:a16="http://schemas.microsoft.com/office/drawing/2014/main" id="{D930D4DA-C6CF-B3A3-8F07-E7EAC0CBC182}"/>
              </a:ext>
            </a:extLst>
          </p:cNvPr>
          <p:cNvSpPr>
            <a:spLocks noGrp="1"/>
          </p:cNvSpPr>
          <p:nvPr>
            <p:ph type="title"/>
          </p:nvPr>
        </p:nvSpPr>
        <p:spPr/>
        <p:txBody>
          <a:bodyPr vert="horz" rIns="0"/>
          <a:lstStyle/>
          <a:p>
            <a:r>
              <a:rPr lang="en-US" spc="0" dirty="0"/>
              <a:t>Introduction to the Visitor Experience Awards | Award Categories</a:t>
            </a:r>
          </a:p>
        </p:txBody>
      </p:sp>
      <p:sp>
        <p:nvSpPr>
          <p:cNvPr id="7" name="Text Placeholder 6">
            <a:extLst>
              <a:ext uri="{FF2B5EF4-FFF2-40B4-BE49-F238E27FC236}">
                <a16:creationId xmlns:a16="http://schemas.microsoft.com/office/drawing/2014/main" id="{171B7E84-F1BD-B63B-E526-C681BC6B1631}"/>
              </a:ext>
            </a:extLst>
          </p:cNvPr>
          <p:cNvSpPr>
            <a:spLocks noGrp="1"/>
          </p:cNvSpPr>
          <p:nvPr>
            <p:ph type="body" sz="quarter" idx="14"/>
          </p:nvPr>
        </p:nvSpPr>
        <p:spPr/>
        <p:txBody>
          <a:bodyPr/>
          <a:lstStyle/>
          <a:p>
            <a:endParaRPr lang="en-US" dirty="0"/>
          </a:p>
        </p:txBody>
      </p:sp>
      <p:sp>
        <p:nvSpPr>
          <p:cNvPr id="8" name="Text Placeholder 7">
            <a:extLst>
              <a:ext uri="{FF2B5EF4-FFF2-40B4-BE49-F238E27FC236}">
                <a16:creationId xmlns:a16="http://schemas.microsoft.com/office/drawing/2014/main" id="{271B3B33-1AF6-CFE4-12CF-BAE398B11260}"/>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26662C0D-5D49-E9F2-2B66-1AE123C18DA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73" name="Rectangle 72">
            <a:extLst>
              <a:ext uri="{FF2B5EF4-FFF2-40B4-BE49-F238E27FC236}">
                <a16:creationId xmlns:a16="http://schemas.microsoft.com/office/drawing/2014/main" id="{573769BF-FBAD-9E2F-E7FE-8CD67E0E4CDA}"/>
              </a:ext>
            </a:extLst>
          </p:cNvPr>
          <p:cNvSpPr/>
          <p:nvPr/>
        </p:nvSpPr>
        <p:spPr>
          <a:xfrm>
            <a:off x="1858455" y="1895162"/>
            <a:ext cx="2316536" cy="344305"/>
          </a:xfrm>
          <a:prstGeom prst="rect">
            <a:avLst/>
          </a:prstGeom>
          <a:no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Calibri"/>
                <a:ea typeface="+mn-ea"/>
                <a:cs typeface="+mn-cs"/>
              </a:rPr>
              <a:t>Business Awards</a:t>
            </a:r>
          </a:p>
        </p:txBody>
      </p:sp>
      <p:sp>
        <p:nvSpPr>
          <p:cNvPr id="74" name="Rectangle 73">
            <a:extLst>
              <a:ext uri="{FF2B5EF4-FFF2-40B4-BE49-F238E27FC236}">
                <a16:creationId xmlns:a16="http://schemas.microsoft.com/office/drawing/2014/main" id="{FDF8E8F0-D3E0-4D5B-85C4-D7E71140EF5F}"/>
              </a:ext>
            </a:extLst>
          </p:cNvPr>
          <p:cNvSpPr/>
          <p:nvPr/>
        </p:nvSpPr>
        <p:spPr>
          <a:xfrm>
            <a:off x="7966361" y="1895162"/>
            <a:ext cx="2316536" cy="344305"/>
          </a:xfrm>
          <a:prstGeom prst="rect">
            <a:avLst/>
          </a:prstGeom>
          <a:no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Calibri"/>
                <a:ea typeface="+mn-ea"/>
                <a:cs typeface="+mn-cs"/>
              </a:rPr>
              <a:t>Frontliner Awards</a:t>
            </a:r>
          </a:p>
        </p:txBody>
      </p:sp>
      <p:cxnSp>
        <p:nvCxnSpPr>
          <p:cNvPr id="75" name="Straight Connector 74">
            <a:extLst>
              <a:ext uri="{FF2B5EF4-FFF2-40B4-BE49-F238E27FC236}">
                <a16:creationId xmlns:a16="http://schemas.microsoft.com/office/drawing/2014/main" id="{52229078-4FAE-4E76-925B-CC4A51CC5C62}"/>
              </a:ext>
            </a:extLst>
          </p:cNvPr>
          <p:cNvCxnSpPr>
            <a:cxnSpLocks/>
          </p:cNvCxnSpPr>
          <p:nvPr/>
        </p:nvCxnSpPr>
        <p:spPr>
          <a:xfrm>
            <a:off x="6462642" y="2212943"/>
            <a:ext cx="5129791" cy="0"/>
          </a:xfrm>
          <a:prstGeom prst="line">
            <a:avLst/>
          </a:prstGeom>
          <a:noFill/>
          <a:ln w="57150" cap="flat" cmpd="sng" algn="ctr">
            <a:solidFill>
              <a:srgbClr val="776244"/>
            </a:solidFill>
            <a:prstDash val="solid"/>
          </a:ln>
          <a:effectLst/>
        </p:spPr>
      </p:cxnSp>
      <p:sp>
        <p:nvSpPr>
          <p:cNvPr id="86" name="Rectangle: Rounded Corners 85">
            <a:extLst>
              <a:ext uri="{FF2B5EF4-FFF2-40B4-BE49-F238E27FC236}">
                <a16:creationId xmlns:a16="http://schemas.microsoft.com/office/drawing/2014/main" id="{552EE177-8ACD-27C8-6171-7ECF523BA48A}"/>
              </a:ext>
            </a:extLst>
          </p:cNvPr>
          <p:cNvSpPr/>
          <p:nvPr/>
        </p:nvSpPr>
        <p:spPr>
          <a:xfrm>
            <a:off x="371476" y="1455552"/>
            <a:ext cx="11343004" cy="348471"/>
          </a:xfrm>
          <a:prstGeom prst="roundRect">
            <a:avLst/>
          </a:prstGeom>
          <a:solidFill>
            <a:srgbClr val="776244"/>
          </a:solidFill>
          <a:ln w="9525" cap="flat" cmpd="sng" algn="ctr">
            <a:noFill/>
            <a:prstDash val="solid"/>
          </a:ln>
          <a:effectLst>
            <a:outerShdw dist="38100" dir="2700000" algn="tl" rotWithShape="0">
              <a:srgbClr val="E3DCD2">
                <a:lumMod val="9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Calibri"/>
                <a:ea typeface="+mn-ea"/>
                <a:cs typeface="+mn-cs"/>
              </a:rPr>
              <a:t>8 Award Categories</a:t>
            </a:r>
          </a:p>
        </p:txBody>
      </p:sp>
      <p:cxnSp>
        <p:nvCxnSpPr>
          <p:cNvPr id="87" name="Straight Connector 86">
            <a:extLst>
              <a:ext uri="{FF2B5EF4-FFF2-40B4-BE49-F238E27FC236}">
                <a16:creationId xmlns:a16="http://schemas.microsoft.com/office/drawing/2014/main" id="{3FD4FA0D-F381-B6FB-5F64-4AC4E3A5F865}"/>
              </a:ext>
            </a:extLst>
          </p:cNvPr>
          <p:cNvCxnSpPr>
            <a:cxnSpLocks/>
          </p:cNvCxnSpPr>
          <p:nvPr/>
        </p:nvCxnSpPr>
        <p:spPr>
          <a:xfrm>
            <a:off x="371476" y="2212943"/>
            <a:ext cx="5131720" cy="0"/>
          </a:xfrm>
          <a:prstGeom prst="line">
            <a:avLst/>
          </a:prstGeom>
          <a:noFill/>
          <a:ln w="57150" cap="flat" cmpd="sng" algn="ctr">
            <a:solidFill>
              <a:srgbClr val="776244"/>
            </a:solidFill>
            <a:prstDash val="solid"/>
          </a:ln>
          <a:effectLst/>
        </p:spPr>
      </p:cxnSp>
      <p:cxnSp>
        <p:nvCxnSpPr>
          <p:cNvPr id="76" name="Straight Connector 75">
            <a:extLst>
              <a:ext uri="{FF2B5EF4-FFF2-40B4-BE49-F238E27FC236}">
                <a16:creationId xmlns:a16="http://schemas.microsoft.com/office/drawing/2014/main" id="{3DF325B6-8171-F564-738B-B7AB443F591E}"/>
              </a:ext>
            </a:extLst>
          </p:cNvPr>
          <p:cNvCxnSpPr>
            <a:cxnSpLocks/>
          </p:cNvCxnSpPr>
          <p:nvPr/>
        </p:nvCxnSpPr>
        <p:spPr>
          <a:xfrm>
            <a:off x="5976094" y="2434139"/>
            <a:ext cx="0" cy="3461497"/>
          </a:xfrm>
          <a:prstGeom prst="line">
            <a:avLst/>
          </a:prstGeom>
          <a:noFill/>
          <a:ln w="9525" cap="flat" cmpd="sng" algn="ctr">
            <a:solidFill>
              <a:srgbClr val="E3DCD2">
                <a:lumMod val="75000"/>
              </a:srgbClr>
            </a:solidFill>
            <a:prstDash val="solid"/>
            <a:headEnd type="none" w="med" len="med"/>
            <a:tailEnd type="none" w="med" len="med"/>
          </a:ln>
          <a:effectLst/>
        </p:spPr>
      </p:cxnSp>
      <p:sp>
        <p:nvSpPr>
          <p:cNvPr id="62" name="Shape 3">
            <a:extLst>
              <a:ext uri="{FF2B5EF4-FFF2-40B4-BE49-F238E27FC236}">
                <a16:creationId xmlns:a16="http://schemas.microsoft.com/office/drawing/2014/main" id="{FF72E40F-D350-B762-3FBC-A13169D415A4}"/>
              </a:ext>
            </a:extLst>
          </p:cNvPr>
          <p:cNvSpPr/>
          <p:nvPr/>
        </p:nvSpPr>
        <p:spPr>
          <a:xfrm>
            <a:off x="574188" y="2400526"/>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Most Innovative Experience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Recognizes businesses that introduce innovative solutions or concepts that significantly enhance the visitor journey</a:t>
            </a:r>
          </a:p>
        </p:txBody>
      </p:sp>
      <p:sp>
        <p:nvSpPr>
          <p:cNvPr id="63" name="Shape 3">
            <a:extLst>
              <a:ext uri="{FF2B5EF4-FFF2-40B4-BE49-F238E27FC236}">
                <a16:creationId xmlns:a16="http://schemas.microsoft.com/office/drawing/2014/main" id="{534A74A1-C279-9BFA-1A2E-98C7FDF88128}"/>
              </a:ext>
            </a:extLst>
          </p:cNvPr>
          <p:cNvSpPr/>
          <p:nvPr/>
        </p:nvSpPr>
        <p:spPr>
          <a:xfrm>
            <a:off x="574188" y="3329948"/>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Best Emirati Cultural Experience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Recognizes businesses that promote and embed Abu Dhabi’s culture and heritage to elevate visitor experience</a:t>
            </a:r>
          </a:p>
        </p:txBody>
      </p:sp>
      <p:sp>
        <p:nvSpPr>
          <p:cNvPr id="64" name="Shape 3">
            <a:extLst>
              <a:ext uri="{FF2B5EF4-FFF2-40B4-BE49-F238E27FC236}">
                <a16:creationId xmlns:a16="http://schemas.microsoft.com/office/drawing/2014/main" id="{DFE2FDCB-BD1E-32D0-8B86-796E9F9266D5}"/>
              </a:ext>
            </a:extLst>
          </p:cNvPr>
          <p:cNvSpPr/>
          <p:nvPr/>
        </p:nvSpPr>
        <p:spPr>
          <a:xfrm>
            <a:off x="574188" y="4279271"/>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Leader in Inclusive Experience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Recognizes businesses that ensure accessibility and inclusivity, showcasing Abu Dhabi’s leadership in inclusive tourism</a:t>
            </a:r>
          </a:p>
        </p:txBody>
      </p:sp>
      <p:sp>
        <p:nvSpPr>
          <p:cNvPr id="65" name="Shape 3">
            <a:extLst>
              <a:ext uri="{FF2B5EF4-FFF2-40B4-BE49-F238E27FC236}">
                <a16:creationId xmlns:a16="http://schemas.microsoft.com/office/drawing/2014/main" id="{96D3337A-4B4B-7E75-A2A2-79D0A816BB40}"/>
              </a:ext>
            </a:extLst>
          </p:cNvPr>
          <p:cNvSpPr/>
          <p:nvPr/>
        </p:nvSpPr>
        <p:spPr>
          <a:xfrm>
            <a:off x="574188" y="5222266"/>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Most Resilient Business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Recognizes businesses that demonstrate exceptional resilience in overcoming unforeseen challenges</a:t>
            </a:r>
          </a:p>
        </p:txBody>
      </p:sp>
      <p:sp>
        <p:nvSpPr>
          <p:cNvPr id="88" name="Rectangle 87">
            <a:extLst>
              <a:ext uri="{FF2B5EF4-FFF2-40B4-BE49-F238E27FC236}">
                <a16:creationId xmlns:a16="http://schemas.microsoft.com/office/drawing/2014/main" id="{9E53AC4F-A8F7-38CD-1296-9E6DA42EF29A}"/>
              </a:ext>
            </a:extLst>
          </p:cNvPr>
          <p:cNvSpPr/>
          <p:nvPr/>
        </p:nvSpPr>
        <p:spPr>
          <a:xfrm>
            <a:off x="371476" y="2400526"/>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1</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
        <p:nvSpPr>
          <p:cNvPr id="89" name="Rectangle 88">
            <a:extLst>
              <a:ext uri="{FF2B5EF4-FFF2-40B4-BE49-F238E27FC236}">
                <a16:creationId xmlns:a16="http://schemas.microsoft.com/office/drawing/2014/main" id="{3050B75A-60A8-E6A0-DCAC-3AFFE840557A}"/>
              </a:ext>
            </a:extLst>
          </p:cNvPr>
          <p:cNvSpPr/>
          <p:nvPr/>
        </p:nvSpPr>
        <p:spPr>
          <a:xfrm>
            <a:off x="371476" y="3329948"/>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2</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
        <p:nvSpPr>
          <p:cNvPr id="90" name="Rectangle 89">
            <a:extLst>
              <a:ext uri="{FF2B5EF4-FFF2-40B4-BE49-F238E27FC236}">
                <a16:creationId xmlns:a16="http://schemas.microsoft.com/office/drawing/2014/main" id="{080E16FA-F612-BAF6-6AB8-B81AC18CB4C0}"/>
              </a:ext>
            </a:extLst>
          </p:cNvPr>
          <p:cNvSpPr/>
          <p:nvPr/>
        </p:nvSpPr>
        <p:spPr>
          <a:xfrm>
            <a:off x="371476" y="4279271"/>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3</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
        <p:nvSpPr>
          <p:cNvPr id="91" name="Rectangle 90">
            <a:extLst>
              <a:ext uri="{FF2B5EF4-FFF2-40B4-BE49-F238E27FC236}">
                <a16:creationId xmlns:a16="http://schemas.microsoft.com/office/drawing/2014/main" id="{BFC79A12-91BF-DA83-0698-9A2A602B7473}"/>
              </a:ext>
            </a:extLst>
          </p:cNvPr>
          <p:cNvSpPr/>
          <p:nvPr/>
        </p:nvSpPr>
        <p:spPr>
          <a:xfrm>
            <a:off x="371476" y="5222266"/>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4</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
        <p:nvSpPr>
          <p:cNvPr id="92" name="Shape 3">
            <a:extLst>
              <a:ext uri="{FF2B5EF4-FFF2-40B4-BE49-F238E27FC236}">
                <a16:creationId xmlns:a16="http://schemas.microsoft.com/office/drawing/2014/main" id="{9E6F6479-3B25-08ED-E79D-66EBD4D9E896}"/>
              </a:ext>
            </a:extLst>
          </p:cNvPr>
          <p:cNvSpPr/>
          <p:nvPr/>
        </p:nvSpPr>
        <p:spPr>
          <a:xfrm>
            <a:off x="6665354" y="2400526"/>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Visitor Experience Superstar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Honors exceptional frontline tourism professionals who are the visible face of Abu Dhabi’s visitor experience</a:t>
            </a:r>
          </a:p>
        </p:txBody>
      </p:sp>
      <p:sp>
        <p:nvSpPr>
          <p:cNvPr id="93" name="Shape 3">
            <a:extLst>
              <a:ext uri="{FF2B5EF4-FFF2-40B4-BE49-F238E27FC236}">
                <a16:creationId xmlns:a16="http://schemas.microsoft.com/office/drawing/2014/main" id="{40B4357C-276C-2B8F-1715-12B8D8F38CBC}"/>
              </a:ext>
            </a:extLst>
          </p:cNvPr>
          <p:cNvSpPr/>
          <p:nvPr/>
        </p:nvSpPr>
        <p:spPr>
          <a:xfrm>
            <a:off x="6665354" y="3329948"/>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Unsung Hero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Recognizes frontline staff whose roles are essential to every visitor journey but often less in the spotlight</a:t>
            </a:r>
          </a:p>
        </p:txBody>
      </p:sp>
      <p:sp>
        <p:nvSpPr>
          <p:cNvPr id="94" name="Shape 3">
            <a:extLst>
              <a:ext uri="{FF2B5EF4-FFF2-40B4-BE49-F238E27FC236}">
                <a16:creationId xmlns:a16="http://schemas.microsoft.com/office/drawing/2014/main" id="{79C5F9B2-3A88-DBF7-F811-96DEDCFE8E56}"/>
              </a:ext>
            </a:extLst>
          </p:cNvPr>
          <p:cNvSpPr/>
          <p:nvPr/>
        </p:nvSpPr>
        <p:spPr>
          <a:xfrm>
            <a:off x="6665354" y="4279271"/>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Connectivity Champion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Honors transport and mobility frontliners who ensure smooth, safe, and guest-oriented journeys across the Emirate</a:t>
            </a:r>
          </a:p>
        </p:txBody>
      </p:sp>
      <p:sp>
        <p:nvSpPr>
          <p:cNvPr id="95" name="Shape 3">
            <a:extLst>
              <a:ext uri="{FF2B5EF4-FFF2-40B4-BE49-F238E27FC236}">
                <a16:creationId xmlns:a16="http://schemas.microsoft.com/office/drawing/2014/main" id="{759342F4-954A-7492-01F0-C6DFA1DBECEF}"/>
              </a:ext>
            </a:extLst>
          </p:cNvPr>
          <p:cNvSpPr/>
          <p:nvPr/>
        </p:nvSpPr>
        <p:spPr>
          <a:xfrm>
            <a:off x="6665354" y="5222266"/>
            <a:ext cx="4929005" cy="773175"/>
          </a:xfrm>
          <a:prstGeom prst="roundRect">
            <a:avLst/>
          </a:prstGeom>
          <a:solidFill>
            <a:srgbClr val="F8F6F3"/>
          </a:solidFill>
          <a:ln w="6350">
            <a:solidFill>
              <a:srgbClr val="E4E4E4"/>
            </a:solidFill>
            <a:prstDash val="solid"/>
          </a:ln>
        </p:spPr>
        <p:txBody>
          <a:bodyPr lIns="252000" anchor="ctr"/>
          <a:lstStyle/>
          <a:p>
            <a:pPr defTabSz="570860">
              <a:buSzPct val="100000"/>
              <a:defRPr/>
            </a:pPr>
            <a:r>
              <a:rPr lang="en-US" sz="1400" b="1" kern="600" dirty="0">
                <a:solidFill>
                  <a:srgbClr val="000000"/>
                </a:solidFill>
                <a:latin typeface="Calibri"/>
                <a:ea typeface="Verdana" panose="020B0604030504040204" pitchFamily="34" charset="0"/>
                <a:cs typeface="Verdana" panose="020B0604030504040204" pitchFamily="34" charset="0"/>
              </a:rPr>
              <a:t>Outstanding Tour Guide Award</a:t>
            </a:r>
          </a:p>
          <a:p>
            <a:pPr defTabSz="570860">
              <a:buSzPct val="100000"/>
              <a:defRPr/>
            </a:pPr>
            <a:r>
              <a:rPr lang="en-US" sz="1200" kern="600" dirty="0">
                <a:solidFill>
                  <a:srgbClr val="000000"/>
                </a:solidFill>
                <a:latin typeface="Calibri"/>
                <a:ea typeface="Verdana" panose="020B0604030504040204" pitchFamily="34" charset="0"/>
                <a:cs typeface="Verdana" panose="020B0604030504040204" pitchFamily="34" charset="0"/>
              </a:rPr>
              <a:t>Recognizes licensed guides acting as ambassadors through knowledge, storytelling and authentic representation</a:t>
            </a:r>
          </a:p>
        </p:txBody>
      </p:sp>
      <p:sp>
        <p:nvSpPr>
          <p:cNvPr id="96" name="Rectangle 95">
            <a:extLst>
              <a:ext uri="{FF2B5EF4-FFF2-40B4-BE49-F238E27FC236}">
                <a16:creationId xmlns:a16="http://schemas.microsoft.com/office/drawing/2014/main" id="{5A6B0795-AEBF-077F-2CE3-F650FE603693}"/>
              </a:ext>
            </a:extLst>
          </p:cNvPr>
          <p:cNvSpPr/>
          <p:nvPr/>
        </p:nvSpPr>
        <p:spPr>
          <a:xfrm>
            <a:off x="6462642" y="2400526"/>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1</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
        <p:nvSpPr>
          <p:cNvPr id="97" name="Rectangle 96">
            <a:extLst>
              <a:ext uri="{FF2B5EF4-FFF2-40B4-BE49-F238E27FC236}">
                <a16:creationId xmlns:a16="http://schemas.microsoft.com/office/drawing/2014/main" id="{EB478D92-DEC4-76B3-5D51-4C8C1E963E54}"/>
              </a:ext>
            </a:extLst>
          </p:cNvPr>
          <p:cNvSpPr/>
          <p:nvPr/>
        </p:nvSpPr>
        <p:spPr>
          <a:xfrm>
            <a:off x="6462642" y="3329948"/>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2</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
        <p:nvSpPr>
          <p:cNvPr id="98" name="Rectangle 97">
            <a:extLst>
              <a:ext uri="{FF2B5EF4-FFF2-40B4-BE49-F238E27FC236}">
                <a16:creationId xmlns:a16="http://schemas.microsoft.com/office/drawing/2014/main" id="{04062214-078E-591C-817A-92A521FC3EB9}"/>
              </a:ext>
            </a:extLst>
          </p:cNvPr>
          <p:cNvSpPr/>
          <p:nvPr/>
        </p:nvSpPr>
        <p:spPr>
          <a:xfrm>
            <a:off x="6462642" y="4279271"/>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3</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
        <p:nvSpPr>
          <p:cNvPr id="99" name="Rectangle 98">
            <a:extLst>
              <a:ext uri="{FF2B5EF4-FFF2-40B4-BE49-F238E27FC236}">
                <a16:creationId xmlns:a16="http://schemas.microsoft.com/office/drawing/2014/main" id="{1E1577D0-BFBC-FEAC-48B5-E93FBF585328}"/>
              </a:ext>
            </a:extLst>
          </p:cNvPr>
          <p:cNvSpPr/>
          <p:nvPr/>
        </p:nvSpPr>
        <p:spPr>
          <a:xfrm>
            <a:off x="6462642" y="5222266"/>
            <a:ext cx="379627" cy="773175"/>
          </a:xfrm>
          <a:prstGeom prst="rect">
            <a:avLst/>
          </a:prstGeom>
          <a:solidFill>
            <a:srgbClr val="776244"/>
          </a:solidFill>
          <a:ln w="9525" cap="flat" cmpd="sng" algn="ctr">
            <a:no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AE" sz="1400" b="1" i="0" u="none" strike="noStrike" kern="0" cap="none" spc="0" normalizeH="0" baseline="0" noProof="0">
                <a:ln>
                  <a:noFill/>
                </a:ln>
                <a:solidFill>
                  <a:srgbClr val="FFFFFF"/>
                </a:solidFill>
                <a:effectLst/>
                <a:uLnTx/>
                <a:uFillTx/>
                <a:latin typeface="Calibri"/>
                <a:ea typeface="+mn-ea"/>
                <a:cs typeface="+mn-cs"/>
              </a:rPr>
              <a:t>4</a:t>
            </a:r>
            <a:endParaRPr kumimoji="0" lang="en-AE" sz="2000" b="1"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083091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40F5B-CA2E-BEC1-D1F4-4B49342C1D20}"/>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9D06CB5A-3971-533B-7C97-5E3AE426B65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9D06CB5A-3971-533B-7C97-5E3AE426B6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48307E07-9F9E-4092-6E2F-5279199A2949}"/>
              </a:ext>
            </a:extLst>
          </p:cNvPr>
          <p:cNvSpPr>
            <a:spLocks noGrp="1"/>
          </p:cNvSpPr>
          <p:nvPr>
            <p:ph type="body" sz="quarter" idx="13"/>
          </p:nvPr>
        </p:nvSpPr>
        <p:spPr/>
        <p:txBody>
          <a:bodyPr/>
          <a:lstStyle/>
          <a:p>
            <a:r>
              <a:rPr lang="en-US" dirty="0"/>
              <a:t>This session introduces the Visitor Experience Awards, outlining the evaluation process, evaluator responsibilities, and the use of the evaluation portal to ensure fair and consistent assessments</a:t>
            </a:r>
          </a:p>
        </p:txBody>
      </p:sp>
      <p:sp>
        <p:nvSpPr>
          <p:cNvPr id="5" name="Title 4">
            <a:extLst>
              <a:ext uri="{FF2B5EF4-FFF2-40B4-BE49-F238E27FC236}">
                <a16:creationId xmlns:a16="http://schemas.microsoft.com/office/drawing/2014/main" id="{AFAE55D5-8C88-7D1D-6B73-D36A390AFCFE}"/>
              </a:ext>
            </a:extLst>
          </p:cNvPr>
          <p:cNvSpPr>
            <a:spLocks noGrp="1"/>
          </p:cNvSpPr>
          <p:nvPr>
            <p:ph type="title"/>
          </p:nvPr>
        </p:nvSpPr>
        <p:spPr/>
        <p:txBody>
          <a:bodyPr vert="horz" rIns="0"/>
          <a:lstStyle/>
          <a:p>
            <a:r>
              <a:rPr lang="en-US" spc="0" dirty="0"/>
              <a:t>Purpose of Today’s Discussion | 2. Understanding Your Role as an Evaluator</a:t>
            </a:r>
          </a:p>
        </p:txBody>
      </p:sp>
      <p:sp>
        <p:nvSpPr>
          <p:cNvPr id="7" name="Text Placeholder 6">
            <a:extLst>
              <a:ext uri="{FF2B5EF4-FFF2-40B4-BE49-F238E27FC236}">
                <a16:creationId xmlns:a16="http://schemas.microsoft.com/office/drawing/2014/main" id="{347699E5-076D-D992-9420-281770529889}"/>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A77ED464-105E-BA1B-9AE2-0460608E8137}"/>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7F5A1E63-FD12-D14D-13FF-F3E991B2DFF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13" name="Rectangle 12">
            <a:extLst>
              <a:ext uri="{FF2B5EF4-FFF2-40B4-BE49-F238E27FC236}">
                <a16:creationId xmlns:a16="http://schemas.microsoft.com/office/drawing/2014/main" id="{17C91C67-CF51-F27B-0B00-1387833C503C}"/>
              </a:ext>
            </a:extLst>
          </p:cNvPr>
          <p:cNvSpPr/>
          <p:nvPr/>
        </p:nvSpPr>
        <p:spPr>
          <a:xfrm>
            <a:off x="472217"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Introduction to the Visitor Experience Awards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 the vision, objectives, and overall structure of the VX Awards, and how they contribute to elevating visitor experience across Abu Dhabi</a:t>
            </a:r>
          </a:p>
        </p:txBody>
      </p:sp>
      <p:sp>
        <p:nvSpPr>
          <p:cNvPr id="14" name="Rectangle 13">
            <a:extLst>
              <a:ext uri="{FF2B5EF4-FFF2-40B4-BE49-F238E27FC236}">
                <a16:creationId xmlns:a16="http://schemas.microsoft.com/office/drawing/2014/main" id="{77B9099F-2511-E18B-796B-A29EE5EB8FD4}"/>
              </a:ext>
            </a:extLst>
          </p:cNvPr>
          <p:cNvSpPr/>
          <p:nvPr/>
        </p:nvSpPr>
        <p:spPr>
          <a:xfrm>
            <a:off x="472217"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5" name="Rectangle 14">
            <a:extLst>
              <a:ext uri="{FF2B5EF4-FFF2-40B4-BE49-F238E27FC236}">
                <a16:creationId xmlns:a16="http://schemas.microsoft.com/office/drawing/2014/main" id="{7EEBDBD5-3C82-96D6-6D21-D1D1CC5B215D}"/>
              </a:ext>
            </a:extLst>
          </p:cNvPr>
          <p:cNvSpPr/>
          <p:nvPr/>
        </p:nvSpPr>
        <p:spPr>
          <a:xfrm>
            <a:off x="4331005"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Understanding Your Role as an Evaluator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Learn the evaluation process, scoring methodology, key responsibilities, and principles for conducting fair and consistent assessments</a:t>
            </a:r>
          </a:p>
        </p:txBody>
      </p:sp>
      <p:sp>
        <p:nvSpPr>
          <p:cNvPr id="16" name="Rectangle 15">
            <a:extLst>
              <a:ext uri="{FF2B5EF4-FFF2-40B4-BE49-F238E27FC236}">
                <a16:creationId xmlns:a16="http://schemas.microsoft.com/office/drawing/2014/main" id="{C11EB3BE-54BF-4429-3725-70EA56655823}"/>
              </a:ext>
            </a:extLst>
          </p:cNvPr>
          <p:cNvSpPr/>
          <p:nvPr/>
        </p:nvSpPr>
        <p:spPr>
          <a:xfrm>
            <a:off x="4331005"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7" name="Rectangle 16">
            <a:extLst>
              <a:ext uri="{FF2B5EF4-FFF2-40B4-BE49-F238E27FC236}">
                <a16:creationId xmlns:a16="http://schemas.microsoft.com/office/drawing/2014/main" id="{955DADBE-83F7-2A61-292A-50BE1B82BC68}"/>
              </a:ext>
            </a:extLst>
          </p:cNvPr>
          <p:cNvSpPr/>
          <p:nvPr/>
        </p:nvSpPr>
        <p:spPr>
          <a:xfrm>
            <a:off x="8189792" y="2797887"/>
            <a:ext cx="3529952" cy="2877542"/>
          </a:xfrm>
          <a:prstGeom prst="rect">
            <a:avLst/>
          </a:prstGeom>
          <a:solidFill>
            <a:srgbClr val="FFFFFF"/>
          </a:solidFill>
          <a:ln>
            <a:noFill/>
          </a:ln>
          <a:effectLst>
            <a:outerShdw blurRad="635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Corporate S"/>
                <a:ea typeface="+mn-ea"/>
                <a:cs typeface="+mn-cs"/>
              </a:rPr>
              <a:t>Navigating the Evaluation Portal</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orporate S"/>
                <a:ea typeface="+mn-ea"/>
                <a:cs typeface="+mn-cs"/>
              </a:rPr>
              <a:t>Become familiar with the evaluation portal, including logging in, declaring conflicts of interest, reviewing applications, and submitting evaluations</a:t>
            </a:r>
          </a:p>
        </p:txBody>
      </p:sp>
      <p:sp>
        <p:nvSpPr>
          <p:cNvPr id="18" name="Rectangle 17">
            <a:extLst>
              <a:ext uri="{FF2B5EF4-FFF2-40B4-BE49-F238E27FC236}">
                <a16:creationId xmlns:a16="http://schemas.microsoft.com/office/drawing/2014/main" id="{1D3E75B9-95EB-0931-F44E-9A062BDF51D4}"/>
              </a:ext>
            </a:extLst>
          </p:cNvPr>
          <p:cNvSpPr/>
          <p:nvPr/>
        </p:nvSpPr>
        <p:spPr>
          <a:xfrm>
            <a:off x="8189792" y="2797886"/>
            <a:ext cx="3529952" cy="108785"/>
          </a:xfrm>
          <a:prstGeom prst="rect">
            <a:avLst/>
          </a:prstGeom>
          <a:solidFill>
            <a:srgbClr val="F77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9" name="Oval 18">
            <a:extLst>
              <a:ext uri="{FF2B5EF4-FFF2-40B4-BE49-F238E27FC236}">
                <a16:creationId xmlns:a16="http://schemas.microsoft.com/office/drawing/2014/main" id="{F2AE1381-157F-E44C-1573-D5ED12EDEF0B}"/>
              </a:ext>
            </a:extLst>
          </p:cNvPr>
          <p:cNvSpPr/>
          <p:nvPr/>
        </p:nvSpPr>
        <p:spPr bwMode="gray">
          <a:xfrm>
            <a:off x="1769000"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1</a:t>
            </a:r>
          </a:p>
        </p:txBody>
      </p:sp>
      <p:sp>
        <p:nvSpPr>
          <p:cNvPr id="20" name="Oval 19">
            <a:extLst>
              <a:ext uri="{FF2B5EF4-FFF2-40B4-BE49-F238E27FC236}">
                <a16:creationId xmlns:a16="http://schemas.microsoft.com/office/drawing/2014/main" id="{23F79F03-4683-BCAD-0DF8-200482391AE2}"/>
              </a:ext>
            </a:extLst>
          </p:cNvPr>
          <p:cNvSpPr/>
          <p:nvPr/>
        </p:nvSpPr>
        <p:spPr bwMode="gray">
          <a:xfrm>
            <a:off x="5627788"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2</a:t>
            </a:r>
          </a:p>
        </p:txBody>
      </p:sp>
      <p:sp>
        <p:nvSpPr>
          <p:cNvPr id="21" name="Oval 20">
            <a:extLst>
              <a:ext uri="{FF2B5EF4-FFF2-40B4-BE49-F238E27FC236}">
                <a16:creationId xmlns:a16="http://schemas.microsoft.com/office/drawing/2014/main" id="{FFC9CC71-0B3A-916B-4D90-D2BB112BBF60}"/>
              </a:ext>
            </a:extLst>
          </p:cNvPr>
          <p:cNvSpPr/>
          <p:nvPr/>
        </p:nvSpPr>
        <p:spPr bwMode="gray">
          <a:xfrm>
            <a:off x="9486575" y="1551037"/>
            <a:ext cx="936387" cy="936387"/>
          </a:xfrm>
          <a:prstGeom prst="ellipse">
            <a:avLst/>
          </a:prstGeom>
          <a:solidFill>
            <a:schemeClr val="tx2"/>
          </a:solidFill>
          <a:ln w="120650" algn="ctr">
            <a:solidFill>
              <a:schemeClr val="tx2">
                <a:lumMod val="60000"/>
                <a:lumOff val="40000"/>
                <a:alpha val="62000"/>
              </a:schemeClr>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Corporate S"/>
                <a:ea typeface="+mn-ea"/>
                <a:cs typeface="+mn-cs"/>
                <a:sym typeface="Aptos" panose="020B0004020202020204" pitchFamily="34" charset="0"/>
              </a:rPr>
              <a:t>3</a:t>
            </a:r>
          </a:p>
        </p:txBody>
      </p:sp>
      <p:pic>
        <p:nvPicPr>
          <p:cNvPr id="3" name="Graphic 2" descr="Programmer male with solid fill">
            <a:extLst>
              <a:ext uri="{FF2B5EF4-FFF2-40B4-BE49-F238E27FC236}">
                <a16:creationId xmlns:a16="http://schemas.microsoft.com/office/drawing/2014/main" id="{11B054C2-A992-F7A8-F874-911F1732D41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77400" y="4838700"/>
            <a:ext cx="543165" cy="543165"/>
          </a:xfrm>
          <a:prstGeom prst="rect">
            <a:avLst/>
          </a:prstGeom>
        </p:spPr>
      </p:pic>
      <p:pic>
        <p:nvPicPr>
          <p:cNvPr id="11" name="Graphic 10" descr="Checklist with solid fill">
            <a:extLst>
              <a:ext uri="{FF2B5EF4-FFF2-40B4-BE49-F238E27FC236}">
                <a16:creationId xmlns:a16="http://schemas.microsoft.com/office/drawing/2014/main" id="{7676B3A0-6E96-6584-C104-B7F40AD7899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29300" y="4838700"/>
            <a:ext cx="543165" cy="543165"/>
          </a:xfrm>
          <a:prstGeom prst="rect">
            <a:avLst/>
          </a:prstGeom>
        </p:spPr>
      </p:pic>
      <p:pic>
        <p:nvPicPr>
          <p:cNvPr id="22" name="Graphic 21" descr="Trophy with solid fill">
            <a:extLst>
              <a:ext uri="{FF2B5EF4-FFF2-40B4-BE49-F238E27FC236}">
                <a16:creationId xmlns:a16="http://schemas.microsoft.com/office/drawing/2014/main" id="{99565C7D-0A0F-5860-1A2A-8C0C67138C8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968500" y="4838700"/>
            <a:ext cx="543165" cy="543165"/>
          </a:xfrm>
          <a:prstGeom prst="rect">
            <a:avLst/>
          </a:prstGeom>
        </p:spPr>
      </p:pic>
      <p:sp>
        <p:nvSpPr>
          <p:cNvPr id="2" name="Rectangle 1">
            <a:extLst>
              <a:ext uri="{FF2B5EF4-FFF2-40B4-BE49-F238E27FC236}">
                <a16:creationId xmlns:a16="http://schemas.microsoft.com/office/drawing/2014/main" id="{7AF562C7-E24A-251F-D067-F5BB8E28C880}"/>
              </a:ext>
            </a:extLst>
          </p:cNvPr>
          <p:cNvSpPr/>
          <p:nvPr/>
        </p:nvSpPr>
        <p:spPr>
          <a:xfrm>
            <a:off x="8062470" y="1348447"/>
            <a:ext cx="3830908" cy="4378584"/>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A6122FB-0656-219F-FC65-6260927F6FB4}"/>
              </a:ext>
            </a:extLst>
          </p:cNvPr>
          <p:cNvSpPr/>
          <p:nvPr/>
        </p:nvSpPr>
        <p:spPr>
          <a:xfrm>
            <a:off x="371475" y="1348447"/>
            <a:ext cx="3830908" cy="4378584"/>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49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F6271-49B3-4CF0-155A-C4367A0B09C4}"/>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C5310C67-7DB4-2CC3-E77D-11A9103F646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C5310C67-7DB4-2CC3-E77D-11A9103F64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EB844E11-DCC4-84AB-0E01-003AC07374E4}"/>
              </a:ext>
            </a:extLst>
          </p:cNvPr>
          <p:cNvSpPr>
            <a:spLocks noGrp="1"/>
          </p:cNvSpPr>
          <p:nvPr>
            <p:ph type="body" sz="quarter" idx="13"/>
          </p:nvPr>
        </p:nvSpPr>
        <p:spPr/>
        <p:txBody>
          <a:bodyPr/>
          <a:lstStyle/>
          <a:p>
            <a:r>
              <a:rPr lang="en-US" dirty="0"/>
              <a:t>The Visitor Experience Awards recognize excellence across multiple dimensions of visitor experience, celebrating both organizations and frontline professionals who contribute to Abu Dhabi's tourism success</a:t>
            </a:r>
          </a:p>
        </p:txBody>
      </p:sp>
      <p:sp>
        <p:nvSpPr>
          <p:cNvPr id="5" name="Title 4">
            <a:extLst>
              <a:ext uri="{FF2B5EF4-FFF2-40B4-BE49-F238E27FC236}">
                <a16:creationId xmlns:a16="http://schemas.microsoft.com/office/drawing/2014/main" id="{23886D17-D5EB-112A-926D-0593C452557C}"/>
              </a:ext>
            </a:extLst>
          </p:cNvPr>
          <p:cNvSpPr>
            <a:spLocks noGrp="1"/>
          </p:cNvSpPr>
          <p:nvPr>
            <p:ph type="title"/>
          </p:nvPr>
        </p:nvSpPr>
        <p:spPr/>
        <p:txBody>
          <a:bodyPr vert="horz" rIns="0"/>
          <a:lstStyle/>
          <a:p>
            <a:r>
              <a:rPr lang="en-US" spc="0" dirty="0"/>
              <a:t>Understanding Your Role as an Evaluator | Winner Selection Process</a:t>
            </a:r>
          </a:p>
        </p:txBody>
      </p:sp>
      <p:sp>
        <p:nvSpPr>
          <p:cNvPr id="7" name="Text Placeholder 6">
            <a:extLst>
              <a:ext uri="{FF2B5EF4-FFF2-40B4-BE49-F238E27FC236}">
                <a16:creationId xmlns:a16="http://schemas.microsoft.com/office/drawing/2014/main" id="{C477A759-B45D-438F-A14E-7ED367451AD0}"/>
              </a:ext>
            </a:extLst>
          </p:cNvPr>
          <p:cNvSpPr>
            <a:spLocks noGrp="1"/>
          </p:cNvSpPr>
          <p:nvPr>
            <p:ph type="body" sz="quarter" idx="14"/>
          </p:nvPr>
        </p:nvSpPr>
        <p:spPr/>
        <p:txBody>
          <a:bodyPr/>
          <a:lstStyle/>
          <a:p>
            <a:endParaRPr lang="en-US" dirty="0"/>
          </a:p>
        </p:txBody>
      </p:sp>
      <p:sp>
        <p:nvSpPr>
          <p:cNvPr id="8" name="Text Placeholder 7">
            <a:extLst>
              <a:ext uri="{FF2B5EF4-FFF2-40B4-BE49-F238E27FC236}">
                <a16:creationId xmlns:a16="http://schemas.microsoft.com/office/drawing/2014/main" id="{EAFF792C-2967-FF72-CCB2-BA503EACB5A9}"/>
              </a:ext>
            </a:extLst>
          </p:cNvPr>
          <p:cNvSpPr>
            <a:spLocks noGrp="1"/>
          </p:cNvSpPr>
          <p:nvPr>
            <p:ph type="body" sz="quarter" idx="15"/>
          </p:nvPr>
        </p:nvSpPr>
        <p:spPr/>
        <p:txBody>
          <a:bodyPr/>
          <a:lstStyle/>
          <a:p>
            <a:endParaRPr lang="en-US"/>
          </a:p>
        </p:txBody>
      </p:sp>
      <p:sp>
        <p:nvSpPr>
          <p:cNvPr id="4" name="Date Placeholder 3">
            <a:extLst>
              <a:ext uri="{FF2B5EF4-FFF2-40B4-BE49-F238E27FC236}">
                <a16:creationId xmlns:a16="http://schemas.microsoft.com/office/drawing/2014/main" id="{31BC0AAB-5144-21E3-811A-EF7A4275967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2" name="Rectangle 1">
            <a:extLst>
              <a:ext uri="{FF2B5EF4-FFF2-40B4-BE49-F238E27FC236}">
                <a16:creationId xmlns:a16="http://schemas.microsoft.com/office/drawing/2014/main" id="{45C50243-34E5-CB18-6200-627D5375EDD1}"/>
              </a:ext>
            </a:extLst>
          </p:cNvPr>
          <p:cNvSpPr/>
          <p:nvPr/>
        </p:nvSpPr>
        <p:spPr>
          <a:xfrm>
            <a:off x="4465877" y="1828831"/>
            <a:ext cx="3274606" cy="7761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porate S"/>
                <a:ea typeface="+mn-ea"/>
                <a:cs typeface="+mn-cs"/>
              </a:rPr>
              <a:t>Jury Rounds</a:t>
            </a:r>
          </a:p>
        </p:txBody>
      </p:sp>
      <p:sp>
        <p:nvSpPr>
          <p:cNvPr id="3" name="Rectangle 2">
            <a:extLst>
              <a:ext uri="{FF2B5EF4-FFF2-40B4-BE49-F238E27FC236}">
                <a16:creationId xmlns:a16="http://schemas.microsoft.com/office/drawing/2014/main" id="{093DE397-D1BA-DC81-CDAC-7495928EEFCE}"/>
              </a:ext>
            </a:extLst>
          </p:cNvPr>
          <p:cNvSpPr/>
          <p:nvPr/>
        </p:nvSpPr>
        <p:spPr>
          <a:xfrm>
            <a:off x="8278252" y="1828831"/>
            <a:ext cx="3274606" cy="7761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porate S"/>
                <a:ea typeface="+mn-ea"/>
                <a:cs typeface="+mn-cs"/>
              </a:rPr>
              <a:t>Award Winners</a:t>
            </a:r>
          </a:p>
        </p:txBody>
      </p:sp>
      <p:sp>
        <p:nvSpPr>
          <p:cNvPr id="10" name="Rectangle 9">
            <a:extLst>
              <a:ext uri="{FF2B5EF4-FFF2-40B4-BE49-F238E27FC236}">
                <a16:creationId xmlns:a16="http://schemas.microsoft.com/office/drawing/2014/main" id="{211C2297-7623-08B0-4C9A-1A09A35ED214}"/>
              </a:ext>
            </a:extLst>
          </p:cNvPr>
          <p:cNvSpPr/>
          <p:nvPr/>
        </p:nvSpPr>
        <p:spPr>
          <a:xfrm>
            <a:off x="385876" y="1828831"/>
            <a:ext cx="3602067" cy="7761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porate S"/>
                <a:ea typeface="+mn-ea"/>
                <a:cs typeface="+mn-cs"/>
              </a:rPr>
              <a:t>Evaluation Rounds</a:t>
            </a:r>
          </a:p>
        </p:txBody>
      </p:sp>
      <p:sp>
        <p:nvSpPr>
          <p:cNvPr id="11" name="Arrow: Chevron 10">
            <a:extLst>
              <a:ext uri="{FF2B5EF4-FFF2-40B4-BE49-F238E27FC236}">
                <a16:creationId xmlns:a16="http://schemas.microsoft.com/office/drawing/2014/main" id="{01FB39A8-24E5-53AD-A0E5-229B11E7B6F0}"/>
              </a:ext>
            </a:extLst>
          </p:cNvPr>
          <p:cNvSpPr/>
          <p:nvPr/>
        </p:nvSpPr>
        <p:spPr>
          <a:xfrm>
            <a:off x="4198209" y="1600955"/>
            <a:ext cx="3809943" cy="24986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rporate S"/>
              <a:ea typeface="+mn-ea"/>
              <a:cs typeface="+mn-cs"/>
            </a:endParaRPr>
          </a:p>
        </p:txBody>
      </p:sp>
      <p:sp>
        <p:nvSpPr>
          <p:cNvPr id="12" name="Arrow: Chevron 11">
            <a:extLst>
              <a:ext uri="{FF2B5EF4-FFF2-40B4-BE49-F238E27FC236}">
                <a16:creationId xmlns:a16="http://schemas.microsoft.com/office/drawing/2014/main" id="{85C8E1F6-09F1-F371-572C-C64F7F762955}"/>
              </a:ext>
            </a:extLst>
          </p:cNvPr>
          <p:cNvSpPr/>
          <p:nvPr/>
        </p:nvSpPr>
        <p:spPr>
          <a:xfrm>
            <a:off x="8010543" y="1600955"/>
            <a:ext cx="3809943" cy="249865"/>
          </a:xfrm>
          <a:prstGeom prst="chevron">
            <a:avLst/>
          </a:prstGeom>
          <a:solidFill>
            <a:srgbClr val="7465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rporate S"/>
              <a:ea typeface="+mn-ea"/>
              <a:cs typeface="+mn-cs"/>
            </a:endParaRPr>
          </a:p>
        </p:txBody>
      </p:sp>
      <p:sp>
        <p:nvSpPr>
          <p:cNvPr id="13" name="Arrow: Chevron 12">
            <a:extLst>
              <a:ext uri="{FF2B5EF4-FFF2-40B4-BE49-F238E27FC236}">
                <a16:creationId xmlns:a16="http://schemas.microsoft.com/office/drawing/2014/main" id="{ADC6AF06-EF79-E092-C120-1C6AA12F5FBB}"/>
              </a:ext>
            </a:extLst>
          </p:cNvPr>
          <p:cNvSpPr/>
          <p:nvPr/>
        </p:nvSpPr>
        <p:spPr>
          <a:xfrm>
            <a:off x="385876" y="1600955"/>
            <a:ext cx="3809943" cy="249865"/>
          </a:xfrm>
          <a:prstGeom prst="chevron">
            <a:avLst/>
          </a:prstGeom>
          <a:solidFill>
            <a:srgbClr val="A38C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rporate S"/>
              <a:ea typeface="+mn-ea"/>
              <a:cs typeface="+mn-cs"/>
            </a:endParaRPr>
          </a:p>
        </p:txBody>
      </p:sp>
      <p:sp>
        <p:nvSpPr>
          <p:cNvPr id="14" name="Arrow: Chevron 13">
            <a:extLst>
              <a:ext uri="{FF2B5EF4-FFF2-40B4-BE49-F238E27FC236}">
                <a16:creationId xmlns:a16="http://schemas.microsoft.com/office/drawing/2014/main" id="{DF1A03C5-12CF-DE9D-A53A-46683BCD225F}"/>
              </a:ext>
            </a:extLst>
          </p:cNvPr>
          <p:cNvSpPr/>
          <p:nvPr/>
        </p:nvSpPr>
        <p:spPr>
          <a:xfrm rot="5400000">
            <a:off x="2163518" y="3067274"/>
            <a:ext cx="181854" cy="463089"/>
          </a:xfrm>
          <a:prstGeom prst="chevron">
            <a:avLst/>
          </a:prstGeom>
          <a:solidFill>
            <a:srgbClr val="A38C6D"/>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rporate S"/>
              <a:ea typeface="+mn-ea"/>
              <a:cs typeface="+mn-cs"/>
            </a:endParaRPr>
          </a:p>
        </p:txBody>
      </p:sp>
      <p:sp>
        <p:nvSpPr>
          <p:cNvPr id="15" name="Arrow: Chevron 14">
            <a:extLst>
              <a:ext uri="{FF2B5EF4-FFF2-40B4-BE49-F238E27FC236}">
                <a16:creationId xmlns:a16="http://schemas.microsoft.com/office/drawing/2014/main" id="{3E2BEBEF-FA4B-7481-5EF2-F5E092C87E5F}"/>
              </a:ext>
            </a:extLst>
          </p:cNvPr>
          <p:cNvSpPr/>
          <p:nvPr/>
        </p:nvSpPr>
        <p:spPr>
          <a:xfrm rot="5400000">
            <a:off x="9776955" y="3067274"/>
            <a:ext cx="181854" cy="463088"/>
          </a:xfrm>
          <a:prstGeom prst="chevron">
            <a:avLst/>
          </a:prstGeom>
          <a:solidFill>
            <a:schemeClr val="accent3"/>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rporate S"/>
              <a:ea typeface="+mn-ea"/>
              <a:cs typeface="+mn-cs"/>
            </a:endParaRPr>
          </a:p>
        </p:txBody>
      </p:sp>
      <p:sp>
        <p:nvSpPr>
          <p:cNvPr id="16" name="Arrow: Chevron 15">
            <a:extLst>
              <a:ext uri="{FF2B5EF4-FFF2-40B4-BE49-F238E27FC236}">
                <a16:creationId xmlns:a16="http://schemas.microsoft.com/office/drawing/2014/main" id="{E0527EB3-8223-79DA-3501-D3645F4320AB}"/>
              </a:ext>
            </a:extLst>
          </p:cNvPr>
          <p:cNvSpPr/>
          <p:nvPr/>
        </p:nvSpPr>
        <p:spPr>
          <a:xfrm rot="5400000">
            <a:off x="5994052" y="3067274"/>
            <a:ext cx="181854" cy="463089"/>
          </a:xfrm>
          <a:prstGeom prst="chevron">
            <a:avLst/>
          </a:prstGeom>
          <a:solidFill>
            <a:schemeClr val="accent1"/>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rporate S"/>
              <a:ea typeface="+mn-ea"/>
              <a:cs typeface="+mn-cs"/>
            </a:endParaRPr>
          </a:p>
        </p:txBody>
      </p:sp>
      <p:sp>
        <p:nvSpPr>
          <p:cNvPr id="17" name="Rectangle: Rounded Corners 16">
            <a:extLst>
              <a:ext uri="{FF2B5EF4-FFF2-40B4-BE49-F238E27FC236}">
                <a16:creationId xmlns:a16="http://schemas.microsoft.com/office/drawing/2014/main" id="{AE8405D0-07A0-9207-A54A-5283CC3F0852}"/>
              </a:ext>
            </a:extLst>
          </p:cNvPr>
          <p:cNvSpPr/>
          <p:nvPr/>
        </p:nvSpPr>
        <p:spPr>
          <a:xfrm>
            <a:off x="572470" y="2705720"/>
            <a:ext cx="3363951" cy="469579"/>
          </a:xfrm>
          <a:prstGeom prst="roundRect">
            <a:avLst/>
          </a:prstGeom>
          <a:solidFill>
            <a:srgbClr val="A38C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orporate S"/>
                <a:ea typeface="+mn-ea"/>
                <a:cs typeface="+mn-cs"/>
              </a:rPr>
              <a:t>~100+ applications submitted by invited businesses and frontliners via the portal</a:t>
            </a:r>
          </a:p>
        </p:txBody>
      </p:sp>
      <p:sp>
        <p:nvSpPr>
          <p:cNvPr id="18" name="Rectangle: Rounded Corners 17">
            <a:extLst>
              <a:ext uri="{FF2B5EF4-FFF2-40B4-BE49-F238E27FC236}">
                <a16:creationId xmlns:a16="http://schemas.microsoft.com/office/drawing/2014/main" id="{872D9A82-C00E-1B27-BAC4-08CFED1A8C79}"/>
              </a:ext>
            </a:extLst>
          </p:cNvPr>
          <p:cNvSpPr/>
          <p:nvPr/>
        </p:nvSpPr>
        <p:spPr>
          <a:xfrm>
            <a:off x="4403004" y="2705720"/>
            <a:ext cx="3363951" cy="46957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orporate S"/>
                <a:ea typeface="+mn-ea"/>
                <a:cs typeface="+mn-cs"/>
              </a:rPr>
              <a:t>72 applications shortlisted from evaluation rounds </a:t>
            </a:r>
          </a:p>
        </p:txBody>
      </p:sp>
      <p:sp>
        <p:nvSpPr>
          <p:cNvPr id="19" name="Rectangle: Rounded Corners 18">
            <a:extLst>
              <a:ext uri="{FF2B5EF4-FFF2-40B4-BE49-F238E27FC236}">
                <a16:creationId xmlns:a16="http://schemas.microsoft.com/office/drawing/2014/main" id="{843AC895-1224-EF0E-247A-0A7D6B040B98}"/>
              </a:ext>
            </a:extLst>
          </p:cNvPr>
          <p:cNvSpPr/>
          <p:nvPr/>
        </p:nvSpPr>
        <p:spPr>
          <a:xfrm>
            <a:off x="8233539" y="2705720"/>
            <a:ext cx="3363951" cy="469579"/>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orporate S"/>
                <a:ea typeface="+mn-ea"/>
                <a:cs typeface="+mn-cs"/>
              </a:rPr>
              <a:t>24 awardees finalized from jury rounds</a:t>
            </a:r>
          </a:p>
        </p:txBody>
      </p:sp>
      <p:grpSp>
        <p:nvGrpSpPr>
          <p:cNvPr id="20" name="Group 19">
            <a:extLst>
              <a:ext uri="{FF2B5EF4-FFF2-40B4-BE49-F238E27FC236}">
                <a16:creationId xmlns:a16="http://schemas.microsoft.com/office/drawing/2014/main" id="{6BF4B1DB-009D-1F13-1F72-964022BD3B46}"/>
              </a:ext>
            </a:extLst>
          </p:cNvPr>
          <p:cNvGrpSpPr/>
          <p:nvPr/>
        </p:nvGrpSpPr>
        <p:grpSpPr>
          <a:xfrm>
            <a:off x="572470" y="2438071"/>
            <a:ext cx="10977388" cy="160376"/>
            <a:chOff x="572470" y="3134421"/>
            <a:chExt cx="10977388" cy="284117"/>
          </a:xfrm>
        </p:grpSpPr>
        <p:sp>
          <p:nvSpPr>
            <p:cNvPr id="21" name="Rectangle 20">
              <a:extLst>
                <a:ext uri="{FF2B5EF4-FFF2-40B4-BE49-F238E27FC236}">
                  <a16:creationId xmlns:a16="http://schemas.microsoft.com/office/drawing/2014/main" id="{3C34A287-148C-B8B2-F009-36015FAE96D5}"/>
                </a:ext>
              </a:extLst>
            </p:cNvPr>
            <p:cNvSpPr/>
            <p:nvPr/>
          </p:nvSpPr>
          <p:spPr>
            <a:xfrm>
              <a:off x="4403004" y="3134421"/>
              <a:ext cx="3363951" cy="2841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accent1"/>
                  </a:solidFill>
                  <a:effectLst/>
                  <a:uLnTx/>
                  <a:uFillTx/>
                  <a:latin typeface="Corporate S"/>
                  <a:ea typeface="+mn-ea"/>
                  <a:cs typeface="+mn-cs"/>
                </a:rPr>
                <a:t>Input</a:t>
              </a:r>
            </a:p>
          </p:txBody>
        </p:sp>
        <p:sp>
          <p:nvSpPr>
            <p:cNvPr id="22" name="Rectangle 21">
              <a:extLst>
                <a:ext uri="{FF2B5EF4-FFF2-40B4-BE49-F238E27FC236}">
                  <a16:creationId xmlns:a16="http://schemas.microsoft.com/office/drawing/2014/main" id="{30D20407-6115-31D5-4F34-79DB04DEA06C}"/>
                </a:ext>
              </a:extLst>
            </p:cNvPr>
            <p:cNvSpPr/>
            <p:nvPr/>
          </p:nvSpPr>
          <p:spPr>
            <a:xfrm>
              <a:off x="8185907" y="3134421"/>
              <a:ext cx="3363951" cy="2841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832B8"/>
                  </a:solidFill>
                  <a:effectLst/>
                  <a:uLnTx/>
                  <a:uFillTx/>
                  <a:latin typeface="Corporate S"/>
                  <a:ea typeface="+mn-ea"/>
                  <a:cs typeface="+mn-cs"/>
                </a:rPr>
                <a:t>Input</a:t>
              </a:r>
            </a:p>
          </p:txBody>
        </p:sp>
        <p:sp>
          <p:nvSpPr>
            <p:cNvPr id="23" name="Rectangle 22">
              <a:extLst>
                <a:ext uri="{FF2B5EF4-FFF2-40B4-BE49-F238E27FC236}">
                  <a16:creationId xmlns:a16="http://schemas.microsoft.com/office/drawing/2014/main" id="{88757A18-B866-6C80-D51D-F86BFD7C40CA}"/>
                </a:ext>
              </a:extLst>
            </p:cNvPr>
            <p:cNvSpPr/>
            <p:nvPr/>
          </p:nvSpPr>
          <p:spPr>
            <a:xfrm>
              <a:off x="572470" y="3134421"/>
              <a:ext cx="3363951" cy="2841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accent5">
                      <a:lumMod val="50000"/>
                    </a:schemeClr>
                  </a:solidFill>
                  <a:effectLst/>
                  <a:uLnTx/>
                  <a:uFillTx/>
                  <a:latin typeface="Corporate S"/>
                  <a:ea typeface="+mn-ea"/>
                  <a:cs typeface="+mn-cs"/>
                </a:rPr>
                <a:t>Input</a:t>
              </a:r>
            </a:p>
          </p:txBody>
        </p:sp>
      </p:grpSp>
      <p:sp>
        <p:nvSpPr>
          <p:cNvPr id="24" name="Rectangle: Rounded Corners 23">
            <a:extLst>
              <a:ext uri="{FF2B5EF4-FFF2-40B4-BE49-F238E27FC236}">
                <a16:creationId xmlns:a16="http://schemas.microsoft.com/office/drawing/2014/main" id="{A08D4467-B0A4-953B-9967-873E190D8BC4}"/>
              </a:ext>
            </a:extLst>
          </p:cNvPr>
          <p:cNvSpPr/>
          <p:nvPr/>
        </p:nvSpPr>
        <p:spPr>
          <a:xfrm>
            <a:off x="8140242" y="3425267"/>
            <a:ext cx="3550544" cy="1263554"/>
          </a:xfrm>
          <a:prstGeom prst="roundRect">
            <a:avLst>
              <a:gd name="adj" fmla="val 6511"/>
            </a:avLst>
          </a:prstGeom>
          <a:solidFill>
            <a:schemeClr val="accent3">
              <a:lumMod val="20000"/>
              <a:lumOff val="80000"/>
            </a:schemeClr>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VX team uses the scores </a:t>
            </a: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submitted by the jury to </a:t>
            </a: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rank top 3 awardees per award category </a:t>
            </a: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and consults the jury in case of no clear winner. The </a:t>
            </a: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3 winners selected per category</a:t>
            </a: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 are then publicly awarded during the VX Awards ceremony.</a:t>
            </a:r>
          </a:p>
        </p:txBody>
      </p:sp>
      <p:sp>
        <p:nvSpPr>
          <p:cNvPr id="25" name="Rectangle: Rounded Corners 24">
            <a:extLst>
              <a:ext uri="{FF2B5EF4-FFF2-40B4-BE49-F238E27FC236}">
                <a16:creationId xmlns:a16="http://schemas.microsoft.com/office/drawing/2014/main" id="{DED4AC04-8588-8701-4067-F497B1CAA3E6}"/>
              </a:ext>
            </a:extLst>
          </p:cNvPr>
          <p:cNvSpPr/>
          <p:nvPr/>
        </p:nvSpPr>
        <p:spPr>
          <a:xfrm>
            <a:off x="4327909" y="3425267"/>
            <a:ext cx="3550544" cy="823950"/>
          </a:xfrm>
          <a:prstGeom prst="roundRect">
            <a:avLst>
              <a:gd name="adj" fmla="val 6511"/>
            </a:avLst>
          </a:prstGeom>
          <a:solidFill>
            <a:schemeClr val="accent1">
              <a:lumMod val="20000"/>
              <a:lumOff val="80000"/>
            </a:schemeClr>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A panel of </a:t>
            </a:r>
            <a:r>
              <a:rPr kumimoji="0" lang="en-US" sz="1100" b="1"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three sector experts per category</a:t>
            </a:r>
            <a:r>
              <a:rPr kumimoji="0" lang="en-US" sz="1100" b="0" i="0" u="none" strike="noStrike" kern="0" cap="none" spc="0" normalizeH="0" baseline="30000" noProof="0" dirty="0">
                <a:ln>
                  <a:noFill/>
                </a:ln>
                <a:solidFill>
                  <a:prstClr val="black"/>
                </a:solidFill>
                <a:effectLst/>
                <a:uLnTx/>
                <a:uFillTx/>
                <a:latin typeface="Corporate S"/>
                <a:ea typeface="+mn-ea"/>
                <a:cs typeface="Arial" panose="020B0604020202020204" pitchFamily="34" charset="0"/>
              </a:rPr>
              <a:t>4</a:t>
            </a:r>
            <a:r>
              <a:rPr kumimoji="0" lang="en-US" sz="1100" b="0"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 </a:t>
            </a:r>
            <a:r>
              <a:rPr kumimoji="0" lang="en-US" sz="1100" b="1"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independently reviews </a:t>
            </a:r>
            <a:r>
              <a:rPr kumimoji="0" lang="en-US" sz="1100" b="0"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finalist submissions and prior mystery shopper/ Sprinklr reports (for businesses)</a:t>
            </a:r>
          </a:p>
        </p:txBody>
      </p:sp>
      <p:sp>
        <p:nvSpPr>
          <p:cNvPr id="26" name="Rectangle: Rounded Corners 25">
            <a:extLst>
              <a:ext uri="{FF2B5EF4-FFF2-40B4-BE49-F238E27FC236}">
                <a16:creationId xmlns:a16="http://schemas.microsoft.com/office/drawing/2014/main" id="{5A2C84BE-22FE-39D7-66D2-B43EBB1A626A}"/>
              </a:ext>
            </a:extLst>
          </p:cNvPr>
          <p:cNvSpPr/>
          <p:nvPr/>
        </p:nvSpPr>
        <p:spPr>
          <a:xfrm>
            <a:off x="4327909" y="4367685"/>
            <a:ext cx="3550544" cy="823950"/>
          </a:xfrm>
          <a:prstGeom prst="roundRect">
            <a:avLst>
              <a:gd name="adj" fmla="val 6511"/>
            </a:avLst>
          </a:prstGeom>
          <a:solidFill>
            <a:schemeClr val="accent1">
              <a:lumMod val="20000"/>
              <a:lumOff val="80000"/>
            </a:schemeClr>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The </a:t>
            </a: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jury submits the final scores </a:t>
            </a: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based on their independent evaluation </a:t>
            </a: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to the VX team</a:t>
            </a:r>
          </a:p>
        </p:txBody>
      </p:sp>
      <p:sp>
        <p:nvSpPr>
          <p:cNvPr id="27" name="Rectangle: Rounded Corners 26">
            <a:extLst>
              <a:ext uri="{FF2B5EF4-FFF2-40B4-BE49-F238E27FC236}">
                <a16:creationId xmlns:a16="http://schemas.microsoft.com/office/drawing/2014/main" id="{F08122CF-555E-94A5-F03C-F00CEF077F33}"/>
              </a:ext>
            </a:extLst>
          </p:cNvPr>
          <p:cNvSpPr/>
          <p:nvPr/>
        </p:nvSpPr>
        <p:spPr>
          <a:xfrm>
            <a:off x="4327909" y="5310103"/>
            <a:ext cx="3550544" cy="823950"/>
          </a:xfrm>
          <a:prstGeom prst="roundRect">
            <a:avLst>
              <a:gd name="adj" fmla="val 6511"/>
            </a:avLst>
          </a:prstGeom>
          <a:solidFill>
            <a:schemeClr val="accent1">
              <a:lumMod val="20000"/>
              <a:lumOff val="80000"/>
            </a:schemeClr>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The </a:t>
            </a:r>
            <a:r>
              <a:rPr kumimoji="0" lang="en-US" sz="1100" b="1"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jury may be consulted to agree on Gold, Silver, and Bronze</a:t>
            </a:r>
            <a:r>
              <a:rPr kumimoji="0" lang="en-US" sz="1100" b="0"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 winners per category, if needed</a:t>
            </a:r>
          </a:p>
        </p:txBody>
      </p:sp>
      <p:sp>
        <p:nvSpPr>
          <p:cNvPr id="28" name="Rectangle: Rounded Corners 27">
            <a:extLst>
              <a:ext uri="{FF2B5EF4-FFF2-40B4-BE49-F238E27FC236}">
                <a16:creationId xmlns:a16="http://schemas.microsoft.com/office/drawing/2014/main" id="{B91AAA76-BF77-DD3B-9BC9-97D8F54E18C2}"/>
              </a:ext>
            </a:extLst>
          </p:cNvPr>
          <p:cNvSpPr>
            <a:spLocks/>
          </p:cNvSpPr>
          <p:nvPr/>
        </p:nvSpPr>
        <p:spPr>
          <a:xfrm>
            <a:off x="572470" y="4127503"/>
            <a:ext cx="3363951" cy="612004"/>
          </a:xfrm>
          <a:prstGeom prst="roundRect">
            <a:avLst/>
          </a:prstGeom>
          <a:solidFill>
            <a:schemeClr val="accent5"/>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1105601" rtl="0" eaLnBrk="1" fontAlgn="auto" latinLnBrk="0" hangingPunct="1">
              <a:lnSpc>
                <a:spcPct val="100000"/>
              </a:lnSpc>
              <a:spcBef>
                <a:spcPts val="0"/>
              </a:spcBef>
              <a:spcAft>
                <a:spcPts val="600"/>
              </a:spcAft>
              <a:buClr>
                <a:srgbClr val="000000"/>
              </a:buClr>
              <a:buSzPts val="1400"/>
              <a:buFontTx/>
              <a:buNone/>
              <a:tabLst/>
              <a:defRPr/>
            </a:pP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Eligible applications are </a:t>
            </a: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scored independently by two anonymous evaluators</a:t>
            </a:r>
            <a:r>
              <a:rPr kumimoji="0" lang="en-US" sz="1100" b="0" i="0" u="none" strike="noStrike" kern="0" cap="none" spc="0" normalizeH="0" baseline="30000" noProof="0">
                <a:ln>
                  <a:noFill/>
                </a:ln>
                <a:solidFill>
                  <a:prstClr val="black"/>
                </a:solidFill>
                <a:effectLst/>
                <a:uLnTx/>
                <a:uFillTx/>
                <a:latin typeface="Corporate S"/>
                <a:ea typeface="+mn-ea"/>
                <a:cs typeface="Arial" panose="020B0604020202020204" pitchFamily="34" charset="0"/>
              </a:rPr>
              <a:t>2</a:t>
            </a:r>
          </a:p>
        </p:txBody>
      </p:sp>
      <p:sp>
        <p:nvSpPr>
          <p:cNvPr id="29" name="Rectangle: Rounded Corners 28">
            <a:extLst>
              <a:ext uri="{FF2B5EF4-FFF2-40B4-BE49-F238E27FC236}">
                <a16:creationId xmlns:a16="http://schemas.microsoft.com/office/drawing/2014/main" id="{42C64FEE-B73D-A6B5-3090-D39751B3AF0D}"/>
              </a:ext>
            </a:extLst>
          </p:cNvPr>
          <p:cNvSpPr>
            <a:spLocks/>
          </p:cNvSpPr>
          <p:nvPr/>
        </p:nvSpPr>
        <p:spPr>
          <a:xfrm>
            <a:off x="572470" y="4829738"/>
            <a:ext cx="3363951" cy="612004"/>
          </a:xfrm>
          <a:prstGeom prst="roundRect">
            <a:avLst/>
          </a:prstGeom>
          <a:solidFill>
            <a:schemeClr val="accent5"/>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1105601" rtl="0" eaLnBrk="1" fontAlgn="auto" latinLnBrk="0" hangingPunct="1">
              <a:lnSpc>
                <a:spcPct val="100000"/>
              </a:lnSpc>
              <a:spcBef>
                <a:spcPts val="0"/>
              </a:spcBef>
              <a:spcAft>
                <a:spcPts val="600"/>
              </a:spcAft>
              <a:buClr>
                <a:srgbClr val="000000"/>
              </a:buClr>
              <a:buSzPts val="1400"/>
              <a:buFontTx/>
              <a:buNone/>
              <a:tabLst/>
              <a:defRPr/>
            </a:pP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Scores submitted by the two evaluators are </a:t>
            </a: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averaged to produce one final application score</a:t>
            </a:r>
          </a:p>
        </p:txBody>
      </p:sp>
      <p:sp>
        <p:nvSpPr>
          <p:cNvPr id="30" name="Rectangle: Rounded Corners 29">
            <a:extLst>
              <a:ext uri="{FF2B5EF4-FFF2-40B4-BE49-F238E27FC236}">
                <a16:creationId xmlns:a16="http://schemas.microsoft.com/office/drawing/2014/main" id="{6EBF16E8-9CE7-268C-8677-9D1B4E8F015C}"/>
              </a:ext>
            </a:extLst>
          </p:cNvPr>
          <p:cNvSpPr>
            <a:spLocks/>
          </p:cNvSpPr>
          <p:nvPr/>
        </p:nvSpPr>
        <p:spPr>
          <a:xfrm>
            <a:off x="572470" y="3425268"/>
            <a:ext cx="3363951" cy="612004"/>
          </a:xfrm>
          <a:prstGeom prst="roundRect">
            <a:avLst/>
          </a:prstGeom>
          <a:solidFill>
            <a:schemeClr val="accent5"/>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1105601" rtl="0" eaLnBrk="1" fontAlgn="auto" latinLnBrk="0" hangingPunct="1">
              <a:lnSpc>
                <a:spcPct val="100000"/>
              </a:lnSpc>
              <a:spcBef>
                <a:spcPts val="0"/>
              </a:spcBef>
              <a:spcAft>
                <a:spcPts val="600"/>
              </a:spcAft>
              <a:buClr>
                <a:srgbClr val="000000"/>
              </a:buClr>
              <a:buSzPts val="1400"/>
              <a:buFontTx/>
              <a:buNone/>
              <a:tabLst/>
              <a:defRPr/>
            </a:pPr>
            <a:r>
              <a:rPr kumimoji="0" lang="en-US" sz="1100" b="0"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Applications are </a:t>
            </a:r>
            <a:r>
              <a:rPr kumimoji="0" lang="en-US" sz="1100" b="1"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checked for completeness</a:t>
            </a:r>
            <a:r>
              <a:rPr kumimoji="0" lang="en-US" sz="1100" b="0" i="0" u="none" strike="noStrike" kern="0" cap="none" spc="0" normalizeH="0" baseline="0" noProof="0" dirty="0">
                <a:ln>
                  <a:noFill/>
                </a:ln>
                <a:solidFill>
                  <a:prstClr val="black"/>
                </a:solidFill>
                <a:effectLst/>
                <a:uLnTx/>
                <a:uFillTx/>
                <a:latin typeface="Corporate S"/>
                <a:ea typeface="+mn-ea"/>
                <a:cs typeface="Arial" panose="020B0604020202020204" pitchFamily="34" charset="0"/>
              </a:rPr>
              <a:t>; incomplete entries are rejected</a:t>
            </a:r>
            <a:r>
              <a:rPr kumimoji="0" lang="en-US" sz="1100" b="0" i="0" u="none" strike="noStrike" kern="0" cap="none" spc="0" normalizeH="0" baseline="30000" noProof="0" dirty="0">
                <a:ln>
                  <a:noFill/>
                </a:ln>
                <a:solidFill>
                  <a:prstClr val="black"/>
                </a:solidFill>
                <a:effectLst/>
                <a:uLnTx/>
                <a:uFillTx/>
                <a:latin typeface="Corporate S"/>
                <a:ea typeface="+mn-ea"/>
                <a:cs typeface="Arial" panose="020B0604020202020204" pitchFamily="34" charset="0"/>
              </a:rPr>
              <a:t>1</a:t>
            </a:r>
          </a:p>
        </p:txBody>
      </p:sp>
      <p:sp>
        <p:nvSpPr>
          <p:cNvPr id="31" name="Rectangle: Rounded Corners 30">
            <a:extLst>
              <a:ext uri="{FF2B5EF4-FFF2-40B4-BE49-F238E27FC236}">
                <a16:creationId xmlns:a16="http://schemas.microsoft.com/office/drawing/2014/main" id="{AD7DEBA1-FAD2-7838-823C-B809081B3173}"/>
              </a:ext>
            </a:extLst>
          </p:cNvPr>
          <p:cNvSpPr>
            <a:spLocks/>
          </p:cNvSpPr>
          <p:nvPr/>
        </p:nvSpPr>
        <p:spPr>
          <a:xfrm>
            <a:off x="572470" y="5531973"/>
            <a:ext cx="3363951" cy="612004"/>
          </a:xfrm>
          <a:prstGeom prst="roundRect">
            <a:avLst/>
          </a:prstGeom>
          <a:solidFill>
            <a:schemeClr val="accent5"/>
          </a:solidFill>
          <a:ln w="127000">
            <a:noFill/>
          </a:ln>
          <a:effectLst>
            <a:outerShdw blurRad="635000" sx="102000" sy="102000" algn="ctr" rotWithShape="0">
              <a:prstClr val="black">
                <a:alpha val="10000"/>
              </a:prstClr>
            </a:outerShdw>
          </a:effectLst>
        </p:spPr>
        <p:style>
          <a:lnRef idx="1">
            <a:schemeClr val="accent1"/>
          </a:lnRef>
          <a:fillRef idx="0">
            <a:schemeClr val="accent1"/>
          </a:fillRef>
          <a:effectRef idx="0">
            <a:schemeClr val="accent1"/>
          </a:effectRef>
          <a:fontRef idx="minor">
            <a:schemeClr val="tx1"/>
          </a:fontRef>
        </p:style>
        <p:txBody>
          <a:bodyPr lIns="365760" tIns="91440" rIns="0" bIns="91440" rtlCol="0" anchor="ctr"/>
          <a:lstStyle/>
          <a:p>
            <a:pPr marL="0" marR="0" lvl="0" indent="0" algn="l" defTabSz="1105601" rtl="0" eaLnBrk="1" fontAlgn="auto" latinLnBrk="0" hangingPunct="1">
              <a:lnSpc>
                <a:spcPct val="100000"/>
              </a:lnSpc>
              <a:spcBef>
                <a:spcPts val="0"/>
              </a:spcBef>
              <a:spcAft>
                <a:spcPts val="600"/>
              </a:spcAft>
              <a:buClr>
                <a:srgbClr val="000000"/>
              </a:buClr>
              <a:buSzPts val="1400"/>
              <a:buFontTx/>
              <a:buNone/>
              <a:tabLst/>
              <a:defRPr/>
            </a:pP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The top </a:t>
            </a:r>
            <a:r>
              <a:rPr kumimoji="0" lang="en-US" sz="1100" b="1" i="0" u="none" strike="noStrike" kern="0" cap="none" spc="0" normalizeH="0" baseline="0" noProof="0">
                <a:ln>
                  <a:noFill/>
                </a:ln>
                <a:solidFill>
                  <a:prstClr val="black"/>
                </a:solidFill>
                <a:effectLst/>
                <a:uLnTx/>
                <a:uFillTx/>
                <a:latin typeface="Corporate S"/>
                <a:ea typeface="+mn-ea"/>
                <a:cs typeface="Arial" panose="020B0604020202020204" pitchFamily="34" charset="0"/>
              </a:rPr>
              <a:t>nine applications per award category </a:t>
            </a:r>
            <a:r>
              <a:rPr kumimoji="0" lang="en-US" sz="1100" b="0" i="0" u="none" strike="noStrike" kern="0" cap="none" spc="0" normalizeH="0" baseline="0" noProof="0">
                <a:ln>
                  <a:noFill/>
                </a:ln>
                <a:solidFill>
                  <a:prstClr val="black"/>
                </a:solidFill>
                <a:effectLst/>
                <a:uLnTx/>
                <a:uFillTx/>
                <a:latin typeface="Corporate S"/>
                <a:ea typeface="+mn-ea"/>
                <a:cs typeface="Arial" panose="020B0604020202020204" pitchFamily="34" charset="0"/>
              </a:rPr>
              <a:t>progress to the jury round</a:t>
            </a:r>
            <a:r>
              <a:rPr kumimoji="0" lang="en-US" sz="1100" b="0" i="0" u="none" strike="noStrike" kern="0" cap="none" spc="0" normalizeH="0" baseline="30000" noProof="0">
                <a:ln>
                  <a:noFill/>
                </a:ln>
                <a:solidFill>
                  <a:prstClr val="black"/>
                </a:solidFill>
                <a:effectLst/>
                <a:uLnTx/>
                <a:uFillTx/>
                <a:latin typeface="Corporate S"/>
                <a:ea typeface="+mn-ea"/>
                <a:cs typeface="Arial" panose="020B0604020202020204" pitchFamily="34" charset="0"/>
              </a:rPr>
              <a:t>3</a:t>
            </a:r>
          </a:p>
        </p:txBody>
      </p:sp>
      <p:sp>
        <p:nvSpPr>
          <p:cNvPr id="32" name="Shape 16">
            <a:extLst>
              <a:ext uri="{FF2B5EF4-FFF2-40B4-BE49-F238E27FC236}">
                <a16:creationId xmlns:a16="http://schemas.microsoft.com/office/drawing/2014/main" id="{F76DEDCC-89BD-33C7-0A59-D83B37342AB5}"/>
              </a:ext>
            </a:extLst>
          </p:cNvPr>
          <p:cNvSpPr/>
          <p:nvPr/>
        </p:nvSpPr>
        <p:spPr>
          <a:xfrm>
            <a:off x="618912" y="3595087"/>
            <a:ext cx="274320" cy="274320"/>
          </a:xfrm>
          <a:prstGeom prst="ellipse">
            <a:avLst/>
          </a:prstGeom>
          <a:solidFill>
            <a:srgbClr val="A38C6D"/>
          </a:solidFill>
          <a:ln w="12700">
            <a:solidFill>
              <a:schemeClr val="accent5">
                <a:lumMod val="75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1</a:t>
            </a:r>
          </a:p>
        </p:txBody>
      </p:sp>
      <p:sp>
        <p:nvSpPr>
          <p:cNvPr id="33" name="Shape 16">
            <a:extLst>
              <a:ext uri="{FF2B5EF4-FFF2-40B4-BE49-F238E27FC236}">
                <a16:creationId xmlns:a16="http://schemas.microsoft.com/office/drawing/2014/main" id="{2584698B-45A9-780A-BE9B-73E2A1330A49}"/>
              </a:ext>
            </a:extLst>
          </p:cNvPr>
          <p:cNvSpPr/>
          <p:nvPr/>
        </p:nvSpPr>
        <p:spPr>
          <a:xfrm>
            <a:off x="618912" y="4302804"/>
            <a:ext cx="274320" cy="274320"/>
          </a:xfrm>
          <a:prstGeom prst="ellipse">
            <a:avLst/>
          </a:prstGeom>
          <a:solidFill>
            <a:srgbClr val="A38C6D"/>
          </a:solidFill>
          <a:ln w="12700">
            <a:solidFill>
              <a:schemeClr val="accent5">
                <a:lumMod val="75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2</a:t>
            </a:r>
          </a:p>
        </p:txBody>
      </p:sp>
      <p:sp>
        <p:nvSpPr>
          <p:cNvPr id="34" name="Shape 16">
            <a:extLst>
              <a:ext uri="{FF2B5EF4-FFF2-40B4-BE49-F238E27FC236}">
                <a16:creationId xmlns:a16="http://schemas.microsoft.com/office/drawing/2014/main" id="{124F5F20-BA77-FF00-F64D-D3B345DD4F01}"/>
              </a:ext>
            </a:extLst>
          </p:cNvPr>
          <p:cNvSpPr/>
          <p:nvPr/>
        </p:nvSpPr>
        <p:spPr>
          <a:xfrm>
            <a:off x="618912" y="5011830"/>
            <a:ext cx="274320" cy="274320"/>
          </a:xfrm>
          <a:prstGeom prst="ellipse">
            <a:avLst/>
          </a:prstGeom>
          <a:solidFill>
            <a:srgbClr val="A38C6D"/>
          </a:solidFill>
          <a:ln w="12700">
            <a:solidFill>
              <a:schemeClr val="accent5">
                <a:lumMod val="75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3</a:t>
            </a:r>
          </a:p>
        </p:txBody>
      </p:sp>
      <p:sp>
        <p:nvSpPr>
          <p:cNvPr id="35" name="Shape 16">
            <a:extLst>
              <a:ext uri="{FF2B5EF4-FFF2-40B4-BE49-F238E27FC236}">
                <a16:creationId xmlns:a16="http://schemas.microsoft.com/office/drawing/2014/main" id="{E1D6A268-B06C-6B20-25FE-6C638DDC8216}"/>
              </a:ext>
            </a:extLst>
          </p:cNvPr>
          <p:cNvSpPr/>
          <p:nvPr/>
        </p:nvSpPr>
        <p:spPr>
          <a:xfrm>
            <a:off x="618912" y="5704214"/>
            <a:ext cx="274320" cy="274320"/>
          </a:xfrm>
          <a:prstGeom prst="ellipse">
            <a:avLst/>
          </a:prstGeom>
          <a:solidFill>
            <a:srgbClr val="A38C6D"/>
          </a:solidFill>
          <a:ln w="12700">
            <a:solidFill>
              <a:schemeClr val="accent5">
                <a:lumMod val="75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4</a:t>
            </a:r>
          </a:p>
        </p:txBody>
      </p:sp>
      <p:sp>
        <p:nvSpPr>
          <p:cNvPr id="36" name="Shape 16">
            <a:extLst>
              <a:ext uri="{FF2B5EF4-FFF2-40B4-BE49-F238E27FC236}">
                <a16:creationId xmlns:a16="http://schemas.microsoft.com/office/drawing/2014/main" id="{874898A5-F4D8-E1F0-C7C1-A536AB527829}"/>
              </a:ext>
            </a:extLst>
          </p:cNvPr>
          <p:cNvSpPr/>
          <p:nvPr/>
        </p:nvSpPr>
        <p:spPr>
          <a:xfrm>
            <a:off x="4372750" y="3669727"/>
            <a:ext cx="274320" cy="274320"/>
          </a:xfrm>
          <a:prstGeom prst="ellipse">
            <a:avLst/>
          </a:prstGeom>
          <a:solidFill>
            <a:schemeClr val="tx2"/>
          </a:solidFill>
          <a:ln w="12700">
            <a:solidFill>
              <a:schemeClr val="accent1">
                <a:lumMod val="60000"/>
                <a:lumOff val="40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1</a:t>
            </a:r>
          </a:p>
        </p:txBody>
      </p:sp>
      <p:sp>
        <p:nvSpPr>
          <p:cNvPr id="37" name="Shape 16">
            <a:extLst>
              <a:ext uri="{FF2B5EF4-FFF2-40B4-BE49-F238E27FC236}">
                <a16:creationId xmlns:a16="http://schemas.microsoft.com/office/drawing/2014/main" id="{888831F0-FE34-35E1-610F-8D523C521E68}"/>
              </a:ext>
            </a:extLst>
          </p:cNvPr>
          <p:cNvSpPr/>
          <p:nvPr/>
        </p:nvSpPr>
        <p:spPr>
          <a:xfrm>
            <a:off x="4372750" y="4642500"/>
            <a:ext cx="274320" cy="274320"/>
          </a:xfrm>
          <a:prstGeom prst="ellipse">
            <a:avLst/>
          </a:prstGeom>
          <a:solidFill>
            <a:schemeClr val="tx2"/>
          </a:solidFill>
          <a:ln w="12700">
            <a:solidFill>
              <a:schemeClr val="accent1">
                <a:lumMod val="60000"/>
                <a:lumOff val="40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2</a:t>
            </a:r>
          </a:p>
        </p:txBody>
      </p:sp>
      <p:sp>
        <p:nvSpPr>
          <p:cNvPr id="38" name="Shape 16">
            <a:extLst>
              <a:ext uri="{FF2B5EF4-FFF2-40B4-BE49-F238E27FC236}">
                <a16:creationId xmlns:a16="http://schemas.microsoft.com/office/drawing/2014/main" id="{097F0C64-A49C-C04D-CA44-6AA780907D76}"/>
              </a:ext>
            </a:extLst>
          </p:cNvPr>
          <p:cNvSpPr/>
          <p:nvPr/>
        </p:nvSpPr>
        <p:spPr>
          <a:xfrm>
            <a:off x="4372750" y="5584918"/>
            <a:ext cx="274320" cy="274320"/>
          </a:xfrm>
          <a:prstGeom prst="ellipse">
            <a:avLst/>
          </a:prstGeom>
          <a:solidFill>
            <a:schemeClr val="tx2"/>
          </a:solidFill>
          <a:ln w="12700">
            <a:solidFill>
              <a:schemeClr val="accent1">
                <a:lumMod val="60000"/>
                <a:lumOff val="40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3</a:t>
            </a:r>
          </a:p>
        </p:txBody>
      </p:sp>
      <p:sp>
        <p:nvSpPr>
          <p:cNvPr id="39" name="Shape 16">
            <a:extLst>
              <a:ext uri="{FF2B5EF4-FFF2-40B4-BE49-F238E27FC236}">
                <a16:creationId xmlns:a16="http://schemas.microsoft.com/office/drawing/2014/main" id="{07396B0A-5627-9E37-88CF-F14A7DA526F9}"/>
              </a:ext>
            </a:extLst>
          </p:cNvPr>
          <p:cNvSpPr/>
          <p:nvPr/>
        </p:nvSpPr>
        <p:spPr>
          <a:xfrm>
            <a:off x="8184555" y="3919884"/>
            <a:ext cx="274320" cy="274320"/>
          </a:xfrm>
          <a:prstGeom prst="ellipse">
            <a:avLst/>
          </a:prstGeom>
          <a:solidFill>
            <a:srgbClr val="7465CA"/>
          </a:solidFill>
          <a:ln w="12700">
            <a:solidFill>
              <a:schemeClr val="accent3">
                <a:lumMod val="40000"/>
                <a:lumOff val="60000"/>
              </a:schemeClr>
            </a:solid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400" b="0" i="0" u="none" strike="noStrike" kern="1200" cap="none" spc="0" normalizeH="0" baseline="0" noProof="0">
                <a:ln>
                  <a:noFill/>
                </a:ln>
                <a:solidFill>
                  <a:prstClr val="white"/>
                </a:solidFill>
                <a:effectLst/>
                <a:uLnTx/>
                <a:uFillTx/>
                <a:latin typeface="Corporate S"/>
                <a:ea typeface="+mn-ea"/>
                <a:cs typeface="+mn-cs"/>
              </a:rPr>
              <a:t>1</a:t>
            </a:r>
          </a:p>
        </p:txBody>
      </p:sp>
      <p:sp>
        <p:nvSpPr>
          <p:cNvPr id="40" name="Oval 39">
            <a:extLst>
              <a:ext uri="{FF2B5EF4-FFF2-40B4-BE49-F238E27FC236}">
                <a16:creationId xmlns:a16="http://schemas.microsoft.com/office/drawing/2014/main" id="{6ACE96F6-D7D3-337E-40EC-EEB9558233CB}"/>
              </a:ext>
            </a:extLst>
          </p:cNvPr>
          <p:cNvSpPr/>
          <p:nvPr/>
        </p:nvSpPr>
        <p:spPr>
          <a:xfrm>
            <a:off x="5737184" y="1360169"/>
            <a:ext cx="695591" cy="697762"/>
          </a:xfrm>
          <a:prstGeom prst="ellipse">
            <a:avLst/>
          </a:prstGeom>
          <a:solidFill>
            <a:schemeClr val="accent1">
              <a:lumMod val="20000"/>
              <a:lumOff val="80000"/>
            </a:schemeClr>
          </a:solidFill>
          <a:ln w="571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1"/>
                </a:solidFill>
                <a:effectLst/>
                <a:uLnTx/>
                <a:uFillTx/>
                <a:latin typeface="Corporate S"/>
                <a:ea typeface="+mn-ea"/>
                <a:cs typeface="+mn-cs"/>
              </a:rPr>
              <a:t>2</a:t>
            </a:r>
          </a:p>
        </p:txBody>
      </p:sp>
      <p:sp>
        <p:nvSpPr>
          <p:cNvPr id="41" name="Oval 40">
            <a:extLst>
              <a:ext uri="{FF2B5EF4-FFF2-40B4-BE49-F238E27FC236}">
                <a16:creationId xmlns:a16="http://schemas.microsoft.com/office/drawing/2014/main" id="{5F74352D-94CB-2743-E164-952250B0C355}"/>
              </a:ext>
            </a:extLst>
          </p:cNvPr>
          <p:cNvSpPr/>
          <p:nvPr/>
        </p:nvSpPr>
        <p:spPr>
          <a:xfrm>
            <a:off x="9520087" y="1360169"/>
            <a:ext cx="695591" cy="697762"/>
          </a:xfrm>
          <a:prstGeom prst="ellipse">
            <a:avLst/>
          </a:prstGeom>
          <a:solidFill>
            <a:srgbClr val="B1A9E1"/>
          </a:solidFill>
          <a:ln w="571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7465CA"/>
                </a:solidFill>
                <a:effectLst/>
                <a:uLnTx/>
                <a:uFillTx/>
                <a:latin typeface="Corporate S"/>
                <a:ea typeface="+mn-ea"/>
                <a:cs typeface="+mn-cs"/>
              </a:rPr>
              <a:t>3</a:t>
            </a:r>
          </a:p>
        </p:txBody>
      </p:sp>
      <p:sp>
        <p:nvSpPr>
          <p:cNvPr id="42" name="Oval 41">
            <a:extLst>
              <a:ext uri="{FF2B5EF4-FFF2-40B4-BE49-F238E27FC236}">
                <a16:creationId xmlns:a16="http://schemas.microsoft.com/office/drawing/2014/main" id="{39307711-7297-AE22-B2EF-11AA9C156BC9}"/>
              </a:ext>
            </a:extLst>
          </p:cNvPr>
          <p:cNvSpPr/>
          <p:nvPr/>
        </p:nvSpPr>
        <p:spPr>
          <a:xfrm>
            <a:off x="1906650" y="1360169"/>
            <a:ext cx="695591" cy="697762"/>
          </a:xfrm>
          <a:prstGeom prst="ellipse">
            <a:avLst/>
          </a:prstGeom>
          <a:solidFill>
            <a:schemeClr val="accent5">
              <a:lumMod val="90000"/>
            </a:schemeClr>
          </a:solidFill>
          <a:ln w="571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5">
                    <a:lumMod val="50000"/>
                  </a:schemeClr>
                </a:solidFill>
                <a:effectLst/>
                <a:uLnTx/>
                <a:uFillTx/>
                <a:latin typeface="Corporate S"/>
                <a:ea typeface="+mn-ea"/>
                <a:cs typeface="+mn-cs"/>
              </a:rPr>
              <a:t>1</a:t>
            </a:r>
          </a:p>
        </p:txBody>
      </p:sp>
      <p:grpSp>
        <p:nvGrpSpPr>
          <p:cNvPr id="43" name="Group 42">
            <a:extLst>
              <a:ext uri="{FF2B5EF4-FFF2-40B4-BE49-F238E27FC236}">
                <a16:creationId xmlns:a16="http://schemas.microsoft.com/office/drawing/2014/main" id="{8B837A28-9B5A-6DCA-2D75-B4487011F52C}"/>
              </a:ext>
            </a:extLst>
          </p:cNvPr>
          <p:cNvGrpSpPr/>
          <p:nvPr/>
        </p:nvGrpSpPr>
        <p:grpSpPr>
          <a:xfrm>
            <a:off x="9051981" y="4813087"/>
            <a:ext cx="1631802" cy="1257105"/>
            <a:chOff x="10019721" y="1894361"/>
            <a:chExt cx="1631802" cy="1257105"/>
          </a:xfrm>
        </p:grpSpPr>
        <p:sp>
          <p:nvSpPr>
            <p:cNvPr id="44" name="TextBox 43">
              <a:extLst>
                <a:ext uri="{FF2B5EF4-FFF2-40B4-BE49-F238E27FC236}">
                  <a16:creationId xmlns:a16="http://schemas.microsoft.com/office/drawing/2014/main" id="{B7810B82-D645-F769-92A6-B65FEF9BA53A}"/>
                </a:ext>
              </a:extLst>
            </p:cNvPr>
            <p:cNvSpPr txBox="1"/>
            <p:nvPr/>
          </p:nvSpPr>
          <p:spPr>
            <a:xfrm>
              <a:off x="10019721" y="1894361"/>
              <a:ext cx="1631802" cy="1257105"/>
            </a:xfrm>
            <a:prstGeom prst="rect">
              <a:avLst/>
            </a:prstGeom>
            <a:solidFill>
              <a:schemeClr val="accent5"/>
            </a:solidFill>
            <a:effectLst>
              <a:outerShdw blurRad="50800" dist="38100" dir="2700000" algn="tl" rotWithShape="0">
                <a:prstClr val="black">
                  <a:alpha val="40000"/>
                </a:prstClr>
              </a:outerShdw>
            </a:effectLst>
          </p:spPr>
          <p:txBody>
            <a:bodyPr wrap="square" lIns="0" rIns="0" anchor="ctr">
              <a:noAutofit/>
            </a:bodyPr>
            <a:lstStyle>
              <a:defPPr>
                <a:defRPr lang="en-US"/>
              </a:defPPr>
              <a:lvl1pPr marR="0" lvl="0" fontAlgn="auto">
                <a:lnSpc>
                  <a:spcPct val="100000"/>
                </a:lnSpc>
                <a:spcBef>
                  <a:spcPts val="0"/>
                </a:spcBef>
                <a:spcAft>
                  <a:spcPts val="0"/>
                </a:spcAft>
                <a:buClrTx/>
                <a:buSzTx/>
                <a:tabLst/>
                <a:defRPr kumimoji="0" sz="1000" b="1" i="0" u="none" strike="noStrike" cap="none" spc="0" normalizeH="0" baseline="0">
                  <a:ln>
                    <a:noFill/>
                  </a:ln>
                  <a:solidFill>
                    <a:prstClr val="black"/>
                  </a:solidFill>
                  <a:effectLst/>
                  <a:uLnTx/>
                  <a:uFillTx/>
                  <a:latin typeface="Open San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uLnTx/>
                <a:uFillTx/>
                <a:latin typeface="Corporate S"/>
                <a:ea typeface="+mn-ea"/>
                <a:cs typeface="+mn-cs"/>
              </a:endParaRPr>
            </a:p>
          </p:txBody>
        </p:sp>
        <p:sp>
          <p:nvSpPr>
            <p:cNvPr id="45" name="TextBox 44">
              <a:extLst>
                <a:ext uri="{FF2B5EF4-FFF2-40B4-BE49-F238E27FC236}">
                  <a16:creationId xmlns:a16="http://schemas.microsoft.com/office/drawing/2014/main" id="{BC8340E4-DAEE-95E7-F79D-0E91EC14FC4D}"/>
                </a:ext>
              </a:extLst>
            </p:cNvPr>
            <p:cNvSpPr txBox="1"/>
            <p:nvPr/>
          </p:nvSpPr>
          <p:spPr>
            <a:xfrm>
              <a:off x="10561643" y="2041474"/>
              <a:ext cx="1089880" cy="19820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200" b="1" i="0" u="none" strike="noStrike" kern="1200" cap="none" spc="0" normalizeH="0" baseline="0" noProof="0">
                  <a:ln>
                    <a:noFill/>
                  </a:ln>
                  <a:solidFill>
                    <a:prstClr val="black"/>
                  </a:solidFill>
                  <a:effectLst/>
                  <a:uLnTx/>
                  <a:uFillTx/>
                  <a:latin typeface="Corporate S"/>
                  <a:ea typeface="+mn-ea"/>
                  <a:cs typeface="+mn-cs"/>
                </a:rPr>
                <a:t>Gold winner</a:t>
              </a:r>
            </a:p>
          </p:txBody>
        </p:sp>
        <p:sp>
          <p:nvSpPr>
            <p:cNvPr id="46" name="TextBox 45">
              <a:extLst>
                <a:ext uri="{FF2B5EF4-FFF2-40B4-BE49-F238E27FC236}">
                  <a16:creationId xmlns:a16="http://schemas.microsoft.com/office/drawing/2014/main" id="{18482E52-BBA7-88BC-6F44-926D73E2F740}"/>
                </a:ext>
              </a:extLst>
            </p:cNvPr>
            <p:cNvSpPr txBox="1"/>
            <p:nvPr/>
          </p:nvSpPr>
          <p:spPr>
            <a:xfrm>
              <a:off x="10561643" y="2399888"/>
              <a:ext cx="1089880" cy="19820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200" b="1" i="0" u="none" strike="noStrike" kern="1200" cap="none" spc="0" normalizeH="0" baseline="0" noProof="0">
                  <a:ln>
                    <a:noFill/>
                  </a:ln>
                  <a:solidFill>
                    <a:prstClr val="black"/>
                  </a:solidFill>
                  <a:effectLst/>
                  <a:uLnTx/>
                  <a:uFillTx/>
                  <a:latin typeface="Corporate S"/>
                  <a:ea typeface="+mn-ea"/>
                  <a:cs typeface="+mn-cs"/>
                </a:rPr>
                <a:t>Silver winner</a:t>
              </a:r>
            </a:p>
          </p:txBody>
        </p:sp>
        <p:sp>
          <p:nvSpPr>
            <p:cNvPr id="47" name="TextBox 46">
              <a:extLst>
                <a:ext uri="{FF2B5EF4-FFF2-40B4-BE49-F238E27FC236}">
                  <a16:creationId xmlns:a16="http://schemas.microsoft.com/office/drawing/2014/main" id="{CC9FD2DF-B312-F3EF-1FEA-EC200FCDAFCF}"/>
                </a:ext>
              </a:extLst>
            </p:cNvPr>
            <p:cNvSpPr txBox="1"/>
            <p:nvPr/>
          </p:nvSpPr>
          <p:spPr>
            <a:xfrm>
              <a:off x="10561643" y="2751375"/>
              <a:ext cx="1089880" cy="19820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200" b="1" i="0" u="none" strike="noStrike" kern="1200" cap="none" spc="0" normalizeH="0" baseline="0" noProof="0">
                  <a:ln>
                    <a:noFill/>
                  </a:ln>
                  <a:solidFill>
                    <a:prstClr val="black"/>
                  </a:solidFill>
                  <a:effectLst/>
                  <a:uLnTx/>
                  <a:uFillTx/>
                  <a:latin typeface="Corporate S"/>
                  <a:ea typeface="+mn-ea"/>
                  <a:cs typeface="+mn-cs"/>
                </a:rPr>
                <a:t>Bronze winner</a:t>
              </a:r>
            </a:p>
          </p:txBody>
        </p:sp>
        <p:sp>
          <p:nvSpPr>
            <p:cNvPr id="48" name="Oval 47">
              <a:extLst>
                <a:ext uri="{FF2B5EF4-FFF2-40B4-BE49-F238E27FC236}">
                  <a16:creationId xmlns:a16="http://schemas.microsoft.com/office/drawing/2014/main" id="{B3B37BE9-E70F-5564-0054-F0BD5C79DF99}"/>
                </a:ext>
              </a:extLst>
            </p:cNvPr>
            <p:cNvSpPr/>
            <p:nvPr/>
          </p:nvSpPr>
          <p:spPr>
            <a:xfrm>
              <a:off x="10186778" y="2048090"/>
              <a:ext cx="230909" cy="230909"/>
            </a:xfrm>
            <a:prstGeom prst="ellipse">
              <a:avLst/>
            </a:prstGeom>
            <a:solidFill>
              <a:srgbClr val="C8A24A"/>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49" name="Oval 48">
              <a:extLst>
                <a:ext uri="{FF2B5EF4-FFF2-40B4-BE49-F238E27FC236}">
                  <a16:creationId xmlns:a16="http://schemas.microsoft.com/office/drawing/2014/main" id="{0BE13E10-CE71-4708-B4EB-29C727AA30FD}"/>
                </a:ext>
              </a:extLst>
            </p:cNvPr>
            <p:cNvSpPr/>
            <p:nvPr/>
          </p:nvSpPr>
          <p:spPr>
            <a:xfrm>
              <a:off x="10186778" y="2398591"/>
              <a:ext cx="230909" cy="230909"/>
            </a:xfrm>
            <a:prstGeom prst="ellipse">
              <a:avLst/>
            </a:prstGeom>
            <a:solidFill>
              <a:srgbClr val="A8A8A8"/>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50" name="Oval 49">
              <a:extLst>
                <a:ext uri="{FF2B5EF4-FFF2-40B4-BE49-F238E27FC236}">
                  <a16:creationId xmlns:a16="http://schemas.microsoft.com/office/drawing/2014/main" id="{D8FFB4DC-C82C-17D5-1EA3-94A06F3A205D}"/>
                </a:ext>
              </a:extLst>
            </p:cNvPr>
            <p:cNvSpPr/>
            <p:nvPr/>
          </p:nvSpPr>
          <p:spPr>
            <a:xfrm>
              <a:off x="10186778" y="2749093"/>
              <a:ext cx="230909" cy="230909"/>
            </a:xfrm>
            <a:prstGeom prst="ellipse">
              <a:avLst/>
            </a:prstGeom>
            <a:solidFill>
              <a:srgbClr val="9C6B3F"/>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sp>
        <p:nvSpPr>
          <p:cNvPr id="51" name="Rectangle 50">
            <a:extLst>
              <a:ext uri="{FF2B5EF4-FFF2-40B4-BE49-F238E27FC236}">
                <a16:creationId xmlns:a16="http://schemas.microsoft.com/office/drawing/2014/main" id="{94BE8480-C2FA-8839-552C-A34AA26466C8}"/>
              </a:ext>
            </a:extLst>
          </p:cNvPr>
          <p:cNvSpPr/>
          <p:nvPr/>
        </p:nvSpPr>
        <p:spPr>
          <a:xfrm>
            <a:off x="4196100" y="1232628"/>
            <a:ext cx="7653882" cy="5374512"/>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A0038BC6-C11A-0C97-7CD4-851BD61B3C87}"/>
              </a:ext>
            </a:extLst>
          </p:cNvPr>
          <p:cNvSpPr txBox="1"/>
          <p:nvPr/>
        </p:nvSpPr>
        <p:spPr>
          <a:xfrm>
            <a:off x="618912" y="1208333"/>
            <a:ext cx="1149426" cy="388389"/>
          </a:xfrm>
          <a:prstGeom prst="wedgeRoundRectCallout">
            <a:avLst>
              <a:gd name="adj1" fmla="val 71995"/>
              <a:gd name="adj2" fmla="val 67505"/>
              <a:gd name="adj3" fmla="val 16667"/>
            </a:avLst>
          </a:prstGeom>
          <a:solidFill>
            <a:schemeClr val="bg1"/>
          </a:solidFill>
          <a:ln>
            <a:solidFill>
              <a:schemeClr val="bg2">
                <a:lumMod val="50000"/>
              </a:schemeClr>
            </a:solidFill>
          </a:ln>
          <a:effectLst>
            <a:outerShdw blurRad="88900" sx="101000" sy="101000" algn="ctr" rotWithShape="0">
              <a:prstClr val="black">
                <a:alpha val="23000"/>
              </a:prstClr>
            </a:outerShdw>
          </a:effectLst>
        </p:spPr>
        <p:txBody>
          <a:bodyPr wrap="square" lIns="0" tIns="0" rIns="0" bIns="0" rtlCol="0">
            <a:noAutofit/>
          </a:bodyPr>
          <a:lstStyle/>
          <a:p>
            <a:pPr algn="ctr"/>
            <a:r>
              <a:rPr lang="en-US" sz="1100" b="1" i="1" dirty="0"/>
              <a:t>Where you play a critical role</a:t>
            </a:r>
          </a:p>
        </p:txBody>
      </p:sp>
    </p:spTree>
    <p:extLst>
      <p:ext uri="{BB962C8B-B14F-4D97-AF65-F5344CB8AC3E}">
        <p14:creationId xmlns:p14="http://schemas.microsoft.com/office/powerpoint/2010/main" val="239840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4F9F23B-D2DE-12CF-FBF7-86946FE826F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54F9F23B-D2DE-12CF-FBF7-86946FE826F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4CF656F8-CA0E-B62D-E9A7-07720BBB6E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375096-6367-4A46-9B35-1C341654C780}" type="slidenum">
              <a:rPr kumimoji="0" lang="en-US" sz="900" b="0" i="0" u="none" strike="noStrike" kern="1200" cap="none" spc="0" normalizeH="0" baseline="0" noProof="0" smtClean="0">
                <a:ln>
                  <a:noFill/>
                </a:ln>
                <a:solidFill>
                  <a:prstClr val="black"/>
                </a:solidFill>
                <a:effectLst/>
                <a:uLnTx/>
                <a:uFillTx/>
                <a:latin typeface="Corporate 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a:ln>
                <a:noFill/>
              </a:ln>
              <a:solidFill>
                <a:prstClr val="black"/>
              </a:solidFill>
              <a:effectLst/>
              <a:uLnTx/>
              <a:uFillTx/>
              <a:latin typeface="Corporate S"/>
              <a:ea typeface="+mn-ea"/>
              <a:cs typeface="+mn-cs"/>
            </a:endParaRPr>
          </a:p>
        </p:txBody>
      </p:sp>
      <p:sp>
        <p:nvSpPr>
          <p:cNvPr id="3" name="Text Placeholder 2">
            <a:extLst>
              <a:ext uri="{FF2B5EF4-FFF2-40B4-BE49-F238E27FC236}">
                <a16:creationId xmlns:a16="http://schemas.microsoft.com/office/drawing/2014/main" id="{BA06B21A-A39B-ABC5-96A3-AB51A70E8EBE}"/>
              </a:ext>
            </a:extLst>
          </p:cNvPr>
          <p:cNvSpPr>
            <a:spLocks noGrp="1"/>
          </p:cNvSpPr>
          <p:nvPr>
            <p:ph type="body" sz="quarter" idx="13"/>
          </p:nvPr>
        </p:nvSpPr>
        <p:spPr/>
        <p:txBody>
          <a:bodyPr/>
          <a:lstStyle/>
          <a:p>
            <a:r>
              <a:rPr lang="en-US" dirty="0"/>
              <a:t>Based on benchmark insights, the VX Award application should follow a clear set of sections that apply across all award categories, making the form modular and flexible for future cycles, with tailoring achieved through the content focus and emphasis of each category</a:t>
            </a:r>
            <a:endParaRPr lang="en-AE" dirty="0"/>
          </a:p>
        </p:txBody>
      </p:sp>
      <p:sp>
        <p:nvSpPr>
          <p:cNvPr id="4" name="Title 3">
            <a:extLst>
              <a:ext uri="{FF2B5EF4-FFF2-40B4-BE49-F238E27FC236}">
                <a16:creationId xmlns:a16="http://schemas.microsoft.com/office/drawing/2014/main" id="{2DBE7F9D-A810-1A7E-2F71-0A8F9E438D4E}"/>
              </a:ext>
            </a:extLst>
          </p:cNvPr>
          <p:cNvSpPr>
            <a:spLocks noGrp="1"/>
          </p:cNvSpPr>
          <p:nvPr>
            <p:ph type="title"/>
          </p:nvPr>
        </p:nvSpPr>
        <p:spPr/>
        <p:txBody>
          <a:bodyPr vert="horz" rIns="0"/>
          <a:lstStyle/>
          <a:p>
            <a:r>
              <a:rPr lang="en-US" spc="0" dirty="0"/>
              <a:t>Understanding Your Role as an Evaluator | Business Application Format</a:t>
            </a:r>
            <a:endParaRPr lang="en-AE" dirty="0"/>
          </a:p>
        </p:txBody>
      </p:sp>
      <p:sp>
        <p:nvSpPr>
          <p:cNvPr id="7" name="Date Placeholder 6">
            <a:extLst>
              <a:ext uri="{FF2B5EF4-FFF2-40B4-BE49-F238E27FC236}">
                <a16:creationId xmlns:a16="http://schemas.microsoft.com/office/drawing/2014/main" id="{CC210D55-2BD6-51D9-5A3D-807C7D7B88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80" name="Text Placeholder 79">
            <a:extLst>
              <a:ext uri="{FF2B5EF4-FFF2-40B4-BE49-F238E27FC236}">
                <a16:creationId xmlns:a16="http://schemas.microsoft.com/office/drawing/2014/main" id="{BFF7B639-2BA6-A124-0216-51C42F173747}"/>
              </a:ext>
            </a:extLst>
          </p:cNvPr>
          <p:cNvSpPr>
            <a:spLocks noGrp="1"/>
          </p:cNvSpPr>
          <p:nvPr>
            <p:ph type="body" sz="quarter" idx="14"/>
          </p:nvPr>
        </p:nvSpPr>
        <p:spPr/>
        <p:txBody>
          <a:bodyPr/>
          <a:lstStyle/>
          <a:p>
            <a:endParaRPr lang="en-AE"/>
          </a:p>
        </p:txBody>
      </p:sp>
      <p:sp>
        <p:nvSpPr>
          <p:cNvPr id="81" name="Rectangle: Rounded Corners 80">
            <a:extLst>
              <a:ext uri="{FF2B5EF4-FFF2-40B4-BE49-F238E27FC236}">
                <a16:creationId xmlns:a16="http://schemas.microsoft.com/office/drawing/2014/main" id="{8FCCA769-D1A1-7395-A7A5-A0F8428EBF19}"/>
              </a:ext>
            </a:extLst>
          </p:cNvPr>
          <p:cNvSpPr/>
          <p:nvPr/>
        </p:nvSpPr>
        <p:spPr>
          <a:xfrm>
            <a:off x="371530" y="1505107"/>
            <a:ext cx="5547895" cy="222729"/>
          </a:xfrm>
          <a:prstGeom prst="roundRect">
            <a:avLst>
              <a:gd name="adj" fmla="val 19366"/>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tlCol="0" anchor="ctr"/>
          <a:lstStyle/>
          <a:p>
            <a:pPr marL="0" marR="0" lvl="0" indent="0" defTabSz="82550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ea typeface="Helvetica Neue Medium"/>
                <a:cs typeface="Helvetica Neue Medium"/>
                <a:sym typeface="Helvetica Neue Medium"/>
              </a:rPr>
              <a:t>Non-Scored Section</a:t>
            </a:r>
          </a:p>
        </p:txBody>
      </p:sp>
      <p:sp>
        <p:nvSpPr>
          <p:cNvPr id="82" name="Rectangle: Rounded Corners 81">
            <a:extLst>
              <a:ext uri="{FF2B5EF4-FFF2-40B4-BE49-F238E27FC236}">
                <a16:creationId xmlns:a16="http://schemas.microsoft.com/office/drawing/2014/main" id="{C6104B9A-F4B2-D021-1C3C-E17A3CB878DC}"/>
              </a:ext>
            </a:extLst>
          </p:cNvPr>
          <p:cNvSpPr/>
          <p:nvPr/>
        </p:nvSpPr>
        <p:spPr>
          <a:xfrm>
            <a:off x="6272576" y="1505107"/>
            <a:ext cx="5547895" cy="222729"/>
          </a:xfrm>
          <a:prstGeom prst="roundRect">
            <a:avLst>
              <a:gd name="adj" fmla="val 193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tlCol="0" anchor="ctr"/>
          <a:lstStyle/>
          <a:p>
            <a:pPr marL="0" marR="0" lvl="0" indent="0" defTabSz="82550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ea typeface="Helvetica Neue Medium"/>
                <a:cs typeface="Helvetica Neue Medium"/>
                <a:sym typeface="Helvetica Neue Medium"/>
              </a:rPr>
              <a:t>Business Awards - Scored Section</a:t>
            </a:r>
          </a:p>
        </p:txBody>
      </p:sp>
      <p:sp>
        <p:nvSpPr>
          <p:cNvPr id="83" name="Rectangle: Rounded Corners 82">
            <a:extLst>
              <a:ext uri="{FF2B5EF4-FFF2-40B4-BE49-F238E27FC236}">
                <a16:creationId xmlns:a16="http://schemas.microsoft.com/office/drawing/2014/main" id="{ABF35550-BF8D-9373-2E3E-7CF6394D2DF1}"/>
              </a:ext>
            </a:extLst>
          </p:cNvPr>
          <p:cNvSpPr/>
          <p:nvPr/>
        </p:nvSpPr>
        <p:spPr>
          <a:xfrm>
            <a:off x="371530" y="1760384"/>
            <a:ext cx="5547895" cy="4108147"/>
          </a:xfrm>
          <a:prstGeom prst="roundRect">
            <a:avLst>
              <a:gd name="adj" fmla="val 33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nvGrpSpPr>
          <p:cNvPr id="46" name="Group 45">
            <a:extLst>
              <a:ext uri="{FF2B5EF4-FFF2-40B4-BE49-F238E27FC236}">
                <a16:creationId xmlns:a16="http://schemas.microsoft.com/office/drawing/2014/main" id="{DBEBCC8B-39C6-D425-7063-F557D04C6EA9}"/>
              </a:ext>
            </a:extLst>
          </p:cNvPr>
          <p:cNvGrpSpPr/>
          <p:nvPr/>
        </p:nvGrpSpPr>
        <p:grpSpPr>
          <a:xfrm>
            <a:off x="1110480" y="1950722"/>
            <a:ext cx="4529914" cy="708134"/>
            <a:chOff x="1110480" y="1998850"/>
            <a:chExt cx="4529914" cy="708134"/>
          </a:xfrm>
        </p:grpSpPr>
        <p:sp>
          <p:nvSpPr>
            <p:cNvPr id="84" name="TextBox 83">
              <a:extLst>
                <a:ext uri="{FF2B5EF4-FFF2-40B4-BE49-F238E27FC236}">
                  <a16:creationId xmlns:a16="http://schemas.microsoft.com/office/drawing/2014/main" id="{CA5C1335-738B-8F02-E6AB-AB04B50FC402}"/>
                </a:ext>
              </a:extLst>
            </p:cNvPr>
            <p:cNvSpPr txBox="1"/>
            <p:nvPr/>
          </p:nvSpPr>
          <p:spPr>
            <a:xfrm>
              <a:off x="1110480" y="1998850"/>
              <a:ext cx="4504739"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dirty="0">
                  <a:ln>
                    <a:noFill/>
                  </a:ln>
                  <a:solidFill>
                    <a:schemeClr val="bg2">
                      <a:lumMod val="50000"/>
                    </a:schemeClr>
                  </a:solidFill>
                  <a:effectLst/>
                  <a:uLnTx/>
                  <a:uFillTx/>
                  <a:latin typeface="Corporate S"/>
                  <a:ea typeface="+mn-ea"/>
                  <a:cs typeface="+mn-cs"/>
                </a:rPr>
                <a:t>Useful Information Before you Start</a:t>
              </a:r>
            </a:p>
          </p:txBody>
        </p:sp>
        <p:sp>
          <p:nvSpPr>
            <p:cNvPr id="85" name="TextBox 84">
              <a:extLst>
                <a:ext uri="{FF2B5EF4-FFF2-40B4-BE49-F238E27FC236}">
                  <a16:creationId xmlns:a16="http://schemas.microsoft.com/office/drawing/2014/main" id="{170B6F00-02BE-F567-475D-3ADD6B3171C5}"/>
                </a:ext>
              </a:extLst>
            </p:cNvPr>
            <p:cNvSpPr txBox="1"/>
            <p:nvPr/>
          </p:nvSpPr>
          <p:spPr>
            <a:xfrm>
              <a:off x="1110480" y="2205890"/>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rporate S"/>
                  <a:ea typeface="+mn-ea"/>
                  <a:cs typeface="+mn-cs"/>
                </a:rPr>
                <a:t>Provides applicants with clear steps, timelines, and requirements (e.g. </a:t>
              </a:r>
              <a:r>
                <a:rPr lang="en-US" sz="1200" dirty="0" err="1">
                  <a:solidFill>
                    <a:prstClr val="black"/>
                  </a:solidFill>
                  <a:latin typeface="Corporate S"/>
                </a:rPr>
                <a:t>i</a:t>
              </a:r>
              <a:r>
                <a:rPr kumimoji="0" lang="en-US" sz="1200" b="0" i="0" u="none" strike="noStrike" kern="1200" cap="none" spc="0" normalizeH="0" baseline="0" noProof="0" dirty="0">
                  <a:ln>
                    <a:noFill/>
                  </a:ln>
                  <a:solidFill>
                    <a:prstClr val="black"/>
                  </a:solidFill>
                  <a:effectLst/>
                  <a:uLnTx/>
                  <a:uFillTx/>
                  <a:latin typeface="Corporate S"/>
                  <a:ea typeface="+mn-ea"/>
                  <a:cs typeface="+mn-cs"/>
                </a:rPr>
                <a:t>n English) to ensure complete and compliant submissions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200" b="0" i="0" u="none" strike="noStrike" kern="1200" cap="none" spc="0" normalizeH="0" baseline="0" noProof="0" dirty="0">
                <a:ln>
                  <a:noFill/>
                </a:ln>
                <a:solidFill>
                  <a:prstClr val="black"/>
                </a:solidFill>
                <a:effectLst/>
                <a:uLnTx/>
                <a:uFillTx/>
                <a:latin typeface="Corporate S"/>
                <a:ea typeface="+mn-ea"/>
                <a:cs typeface="+mn-cs"/>
              </a:endParaRPr>
            </a:p>
          </p:txBody>
        </p:sp>
      </p:grpSp>
      <p:grpSp>
        <p:nvGrpSpPr>
          <p:cNvPr id="49" name="Group 48">
            <a:extLst>
              <a:ext uri="{FF2B5EF4-FFF2-40B4-BE49-F238E27FC236}">
                <a16:creationId xmlns:a16="http://schemas.microsoft.com/office/drawing/2014/main" id="{3AD02146-78E1-F165-F188-D409245987B5}"/>
              </a:ext>
            </a:extLst>
          </p:cNvPr>
          <p:cNvGrpSpPr/>
          <p:nvPr/>
        </p:nvGrpSpPr>
        <p:grpSpPr>
          <a:xfrm>
            <a:off x="1110479" y="4423115"/>
            <a:ext cx="4529914" cy="707705"/>
            <a:chOff x="1110479" y="5002319"/>
            <a:chExt cx="4529914" cy="707705"/>
          </a:xfrm>
        </p:grpSpPr>
        <p:sp>
          <p:nvSpPr>
            <p:cNvPr id="86" name="TextBox 85">
              <a:extLst>
                <a:ext uri="{FF2B5EF4-FFF2-40B4-BE49-F238E27FC236}">
                  <a16:creationId xmlns:a16="http://schemas.microsoft.com/office/drawing/2014/main" id="{3DD2A058-573B-C9F3-6624-6257C5265A72}"/>
                </a:ext>
              </a:extLst>
            </p:cNvPr>
            <p:cNvSpPr txBox="1"/>
            <p:nvPr/>
          </p:nvSpPr>
          <p:spPr>
            <a:xfrm>
              <a:off x="1110479" y="5002319"/>
              <a:ext cx="2624699"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a:ln>
                    <a:noFill/>
                  </a:ln>
                  <a:solidFill>
                    <a:schemeClr val="bg2">
                      <a:lumMod val="50000"/>
                    </a:schemeClr>
                  </a:solidFill>
                  <a:effectLst/>
                  <a:uLnTx/>
                  <a:uFillTx/>
                  <a:latin typeface="Corporate S"/>
                  <a:ea typeface="+mn-ea"/>
                  <a:cs typeface="+mn-cs"/>
                </a:rPr>
                <a:t>Why You Should Win </a:t>
              </a:r>
            </a:p>
          </p:txBody>
        </p:sp>
        <p:sp>
          <p:nvSpPr>
            <p:cNvPr id="87" name="TextBox 86">
              <a:extLst>
                <a:ext uri="{FF2B5EF4-FFF2-40B4-BE49-F238E27FC236}">
                  <a16:creationId xmlns:a16="http://schemas.microsoft.com/office/drawing/2014/main" id="{2E2202D7-0772-DA1E-D5D7-6D22B1EAD766}"/>
                </a:ext>
              </a:extLst>
            </p:cNvPr>
            <p:cNvSpPr txBox="1"/>
            <p:nvPr/>
          </p:nvSpPr>
          <p:spPr>
            <a:xfrm>
              <a:off x="1110479" y="5208930"/>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rporate S"/>
                  <a:ea typeface="+mn-ea"/>
                  <a:cs typeface="+mn-cs"/>
                </a:rPr>
                <a:t>Gives applicants space to summarize their overall case and highlight what makes them stand out</a:t>
              </a:r>
              <a:endParaRPr kumimoji="0" lang="en-AE" sz="1200" b="0" i="0" u="none" strike="noStrike" kern="1200" cap="none" spc="0" normalizeH="0" baseline="0" noProof="0" dirty="0">
                <a:ln>
                  <a:noFill/>
                </a:ln>
                <a:solidFill>
                  <a:prstClr val="black"/>
                </a:solidFill>
                <a:effectLst/>
                <a:uLnTx/>
                <a:uFillTx/>
                <a:latin typeface="Corporate S"/>
                <a:ea typeface="+mn-ea"/>
                <a:cs typeface="+mn-cs"/>
              </a:endParaRPr>
            </a:p>
          </p:txBody>
        </p:sp>
      </p:grpSp>
      <p:grpSp>
        <p:nvGrpSpPr>
          <p:cNvPr id="48" name="Group 47">
            <a:extLst>
              <a:ext uri="{FF2B5EF4-FFF2-40B4-BE49-F238E27FC236}">
                <a16:creationId xmlns:a16="http://schemas.microsoft.com/office/drawing/2014/main" id="{4D010D18-A41C-3B8D-F738-6DA48119ED56}"/>
              </a:ext>
            </a:extLst>
          </p:cNvPr>
          <p:cNvGrpSpPr/>
          <p:nvPr/>
        </p:nvGrpSpPr>
        <p:grpSpPr>
          <a:xfrm>
            <a:off x="1110480" y="3596314"/>
            <a:ext cx="4529914" cy="707959"/>
            <a:chOff x="1110480" y="3989023"/>
            <a:chExt cx="4529914" cy="707959"/>
          </a:xfrm>
        </p:grpSpPr>
        <p:sp>
          <p:nvSpPr>
            <p:cNvPr id="88" name="TextBox 87">
              <a:extLst>
                <a:ext uri="{FF2B5EF4-FFF2-40B4-BE49-F238E27FC236}">
                  <a16:creationId xmlns:a16="http://schemas.microsoft.com/office/drawing/2014/main" id="{09991A7E-70CB-8D87-D9EC-277F3068EF8D}"/>
                </a:ext>
              </a:extLst>
            </p:cNvPr>
            <p:cNvSpPr txBox="1"/>
            <p:nvPr/>
          </p:nvSpPr>
          <p:spPr>
            <a:xfrm>
              <a:off x="1110480" y="3989023"/>
              <a:ext cx="3156776" cy="20196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dirty="0">
                  <a:ln>
                    <a:noFill/>
                  </a:ln>
                  <a:solidFill>
                    <a:schemeClr val="bg2">
                      <a:lumMod val="50000"/>
                    </a:schemeClr>
                  </a:solidFill>
                  <a:effectLst/>
                  <a:uLnTx/>
                  <a:uFillTx/>
                  <a:latin typeface="Corporate S"/>
                  <a:ea typeface="+mn-ea"/>
                  <a:cs typeface="+mn-cs"/>
                </a:rPr>
                <a:t>Applicant &amp; Business Details</a:t>
              </a:r>
            </a:p>
          </p:txBody>
        </p:sp>
        <p:sp>
          <p:nvSpPr>
            <p:cNvPr id="89" name="TextBox 88">
              <a:extLst>
                <a:ext uri="{FF2B5EF4-FFF2-40B4-BE49-F238E27FC236}">
                  <a16:creationId xmlns:a16="http://schemas.microsoft.com/office/drawing/2014/main" id="{77BE5D1C-657F-916E-C51D-9446685AFC13}"/>
                </a:ext>
              </a:extLst>
            </p:cNvPr>
            <p:cNvSpPr txBox="1"/>
            <p:nvPr/>
          </p:nvSpPr>
          <p:spPr>
            <a:xfrm>
              <a:off x="1110480" y="4195888"/>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rporate S"/>
                  <a:ea typeface="+mn-ea"/>
                  <a:cs typeface="+mn-cs"/>
                </a:rPr>
                <a:t>Collects essential details about the business and point of contact filling the form, this helps establish context for evaluation</a:t>
              </a:r>
            </a:p>
          </p:txBody>
        </p:sp>
      </p:grpSp>
      <p:grpSp>
        <p:nvGrpSpPr>
          <p:cNvPr id="47" name="Group 46">
            <a:extLst>
              <a:ext uri="{FF2B5EF4-FFF2-40B4-BE49-F238E27FC236}">
                <a16:creationId xmlns:a16="http://schemas.microsoft.com/office/drawing/2014/main" id="{D058A19F-E499-E053-3CD0-7C66C97B2DCC}"/>
              </a:ext>
            </a:extLst>
          </p:cNvPr>
          <p:cNvGrpSpPr/>
          <p:nvPr/>
        </p:nvGrpSpPr>
        <p:grpSpPr>
          <a:xfrm>
            <a:off x="1110480" y="2777699"/>
            <a:ext cx="4529914" cy="699772"/>
            <a:chOff x="1110480" y="2970091"/>
            <a:chExt cx="4529914" cy="699772"/>
          </a:xfrm>
        </p:grpSpPr>
        <p:sp>
          <p:nvSpPr>
            <p:cNvPr id="90" name="TextBox 89">
              <a:extLst>
                <a:ext uri="{FF2B5EF4-FFF2-40B4-BE49-F238E27FC236}">
                  <a16:creationId xmlns:a16="http://schemas.microsoft.com/office/drawing/2014/main" id="{0FD5B61C-9BF9-CBDB-4A59-444868802C84}"/>
                </a:ext>
              </a:extLst>
            </p:cNvPr>
            <p:cNvSpPr txBox="1"/>
            <p:nvPr/>
          </p:nvSpPr>
          <p:spPr>
            <a:xfrm>
              <a:off x="1110480" y="2970091"/>
              <a:ext cx="2624699"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dirty="0">
                  <a:ln>
                    <a:noFill/>
                  </a:ln>
                  <a:solidFill>
                    <a:schemeClr val="bg2">
                      <a:lumMod val="50000"/>
                    </a:schemeClr>
                  </a:solidFill>
                  <a:effectLst/>
                  <a:uLnTx/>
                  <a:uFillTx/>
                  <a:latin typeface="Corporate S"/>
                  <a:ea typeface="+mn-ea"/>
                  <a:cs typeface="+mn-cs"/>
                </a:rPr>
                <a:t>Eligibility Criteria</a:t>
              </a:r>
            </a:p>
          </p:txBody>
        </p:sp>
        <p:sp>
          <p:nvSpPr>
            <p:cNvPr id="91" name="TextBox 90">
              <a:extLst>
                <a:ext uri="{FF2B5EF4-FFF2-40B4-BE49-F238E27FC236}">
                  <a16:creationId xmlns:a16="http://schemas.microsoft.com/office/drawing/2014/main" id="{555FEE42-F5EC-EF16-596B-5A9158DB3F12}"/>
                </a:ext>
              </a:extLst>
            </p:cNvPr>
            <p:cNvSpPr txBox="1"/>
            <p:nvPr/>
          </p:nvSpPr>
          <p:spPr>
            <a:xfrm>
              <a:off x="1110480" y="3168769"/>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Outlines who can apply and what makes an entry valid, ensuring fairness and transparency</a:t>
              </a:r>
              <a:endParaRPr kumimoji="0" lang="en-AE" sz="1200" b="0" i="0" u="none" strike="noStrike" kern="1200" cap="none" spc="0" normalizeH="0" baseline="0" noProof="0">
                <a:ln>
                  <a:noFill/>
                </a:ln>
                <a:solidFill>
                  <a:prstClr val="black"/>
                </a:solidFill>
                <a:effectLst/>
                <a:uLnTx/>
                <a:uFillTx/>
                <a:latin typeface="Corporate S"/>
                <a:ea typeface="+mn-ea"/>
                <a:cs typeface="+mn-cs"/>
              </a:endParaRPr>
            </a:p>
          </p:txBody>
        </p:sp>
      </p:grpSp>
      <p:sp>
        <p:nvSpPr>
          <p:cNvPr id="107" name="Rectangle: Rounded Corners 106">
            <a:extLst>
              <a:ext uri="{FF2B5EF4-FFF2-40B4-BE49-F238E27FC236}">
                <a16:creationId xmlns:a16="http://schemas.microsoft.com/office/drawing/2014/main" id="{CCC00873-C301-CEDF-A1A5-F7E74A4530DA}"/>
              </a:ext>
            </a:extLst>
          </p:cNvPr>
          <p:cNvSpPr/>
          <p:nvPr/>
        </p:nvSpPr>
        <p:spPr>
          <a:xfrm>
            <a:off x="6272576" y="1764976"/>
            <a:ext cx="5547895" cy="4103555"/>
          </a:xfrm>
          <a:prstGeom prst="roundRect">
            <a:avLst>
              <a:gd name="adj" fmla="val 33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nvGrpSpPr>
          <p:cNvPr id="24" name="Group 23">
            <a:extLst>
              <a:ext uri="{FF2B5EF4-FFF2-40B4-BE49-F238E27FC236}">
                <a16:creationId xmlns:a16="http://schemas.microsoft.com/office/drawing/2014/main" id="{996951A1-D1AF-992E-DCE5-DBF9CBF2C42E}"/>
              </a:ext>
            </a:extLst>
          </p:cNvPr>
          <p:cNvGrpSpPr/>
          <p:nvPr/>
        </p:nvGrpSpPr>
        <p:grpSpPr>
          <a:xfrm>
            <a:off x="7011525" y="1998850"/>
            <a:ext cx="4808957" cy="708134"/>
            <a:chOff x="7011525" y="1862943"/>
            <a:chExt cx="4808957" cy="708134"/>
          </a:xfrm>
        </p:grpSpPr>
        <p:sp>
          <p:nvSpPr>
            <p:cNvPr id="108" name="TextBox 107">
              <a:extLst>
                <a:ext uri="{FF2B5EF4-FFF2-40B4-BE49-F238E27FC236}">
                  <a16:creationId xmlns:a16="http://schemas.microsoft.com/office/drawing/2014/main" id="{1A8F88FF-27AC-546C-675F-4E4D9E44677C}"/>
                </a:ext>
              </a:extLst>
            </p:cNvPr>
            <p:cNvSpPr txBox="1"/>
            <p:nvPr/>
          </p:nvSpPr>
          <p:spPr>
            <a:xfrm>
              <a:off x="7011526" y="1862943"/>
              <a:ext cx="4504739"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a:ln>
                    <a:noFill/>
                  </a:ln>
                  <a:solidFill>
                    <a:srgbClr val="CD3151"/>
                  </a:solidFill>
                  <a:effectLst/>
                  <a:uLnTx/>
                  <a:uFillTx/>
                  <a:latin typeface="Corporate S"/>
                  <a:ea typeface="+mn-ea"/>
                  <a:cs typeface="+mn-cs"/>
                </a:rPr>
                <a:t>Show how you excel in this category</a:t>
              </a:r>
            </a:p>
          </p:txBody>
        </p:sp>
        <p:sp>
          <p:nvSpPr>
            <p:cNvPr id="109" name="TextBox 108">
              <a:extLst>
                <a:ext uri="{FF2B5EF4-FFF2-40B4-BE49-F238E27FC236}">
                  <a16:creationId xmlns:a16="http://schemas.microsoft.com/office/drawing/2014/main" id="{7B359598-4351-971F-8452-F05E4C79503A}"/>
                </a:ext>
              </a:extLst>
            </p:cNvPr>
            <p:cNvSpPr txBox="1"/>
            <p:nvPr/>
          </p:nvSpPr>
          <p:spPr>
            <a:xfrm>
              <a:off x="7011525" y="2069983"/>
              <a:ext cx="4808957"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Explain the initiatives, strategies, practices or solutions introduced or improved during the award year that demonstrate excellence in this category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200" b="0" i="0" u="none" strike="noStrike" kern="1200" cap="none" spc="0" normalizeH="0" baseline="0" noProof="0">
                <a:ln>
                  <a:noFill/>
                </a:ln>
                <a:solidFill>
                  <a:prstClr val="black"/>
                </a:solidFill>
                <a:effectLst/>
                <a:uLnTx/>
                <a:uFillTx/>
                <a:latin typeface="Corporate S"/>
                <a:ea typeface="+mn-ea"/>
                <a:cs typeface="+mn-cs"/>
              </a:endParaRPr>
            </a:p>
          </p:txBody>
        </p:sp>
      </p:grpSp>
      <p:grpSp>
        <p:nvGrpSpPr>
          <p:cNvPr id="23" name="Group 22">
            <a:extLst>
              <a:ext uri="{FF2B5EF4-FFF2-40B4-BE49-F238E27FC236}">
                <a16:creationId xmlns:a16="http://schemas.microsoft.com/office/drawing/2014/main" id="{CA700FFF-1E5D-65FA-9232-92854A55396F}"/>
              </a:ext>
            </a:extLst>
          </p:cNvPr>
          <p:cNvGrpSpPr/>
          <p:nvPr/>
        </p:nvGrpSpPr>
        <p:grpSpPr>
          <a:xfrm>
            <a:off x="7011525" y="5002319"/>
            <a:ext cx="4529914" cy="712952"/>
            <a:chOff x="7011525" y="4217932"/>
            <a:chExt cx="4529914" cy="712952"/>
          </a:xfrm>
        </p:grpSpPr>
        <p:sp>
          <p:nvSpPr>
            <p:cNvPr id="110" name="TextBox 109">
              <a:extLst>
                <a:ext uri="{FF2B5EF4-FFF2-40B4-BE49-F238E27FC236}">
                  <a16:creationId xmlns:a16="http://schemas.microsoft.com/office/drawing/2014/main" id="{7D5E5847-F346-58D2-BB86-DA689615CA17}"/>
                </a:ext>
              </a:extLst>
            </p:cNvPr>
            <p:cNvSpPr txBox="1"/>
            <p:nvPr/>
          </p:nvSpPr>
          <p:spPr>
            <a:xfrm>
              <a:off x="7011525" y="4217932"/>
              <a:ext cx="2624699"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a:ln>
                    <a:noFill/>
                  </a:ln>
                  <a:solidFill>
                    <a:srgbClr val="CD3151"/>
                  </a:solidFill>
                  <a:effectLst/>
                  <a:uLnTx/>
                  <a:uFillTx/>
                  <a:latin typeface="Corporate S"/>
                  <a:ea typeface="+mn-ea"/>
                  <a:cs typeface="+mn-cs"/>
                </a:rPr>
                <a:t>Show what enables your success</a:t>
              </a:r>
            </a:p>
          </p:txBody>
        </p:sp>
        <p:sp>
          <p:nvSpPr>
            <p:cNvPr id="111" name="TextBox 110">
              <a:extLst>
                <a:ext uri="{FF2B5EF4-FFF2-40B4-BE49-F238E27FC236}">
                  <a16:creationId xmlns:a16="http://schemas.microsoft.com/office/drawing/2014/main" id="{0C498B8E-BDBA-E505-2F6D-F9496ECB9F7D}"/>
                </a:ext>
              </a:extLst>
            </p:cNvPr>
            <p:cNvSpPr txBox="1"/>
            <p:nvPr/>
          </p:nvSpPr>
          <p:spPr>
            <a:xfrm>
              <a:off x="7011525" y="4429790"/>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Highlight the enablers (people, training, technology, data, partnerships) that supported the nominees improvements during the award year</a:t>
              </a:r>
              <a:endParaRPr kumimoji="0" lang="en-AE" sz="1200" b="0" i="0" u="none" strike="noStrike" kern="1200" cap="none" spc="0" normalizeH="0" baseline="0" noProof="0">
                <a:ln>
                  <a:noFill/>
                </a:ln>
                <a:solidFill>
                  <a:prstClr val="black"/>
                </a:solidFill>
                <a:effectLst/>
                <a:uLnTx/>
                <a:uFillTx/>
                <a:latin typeface="Corporate S"/>
                <a:ea typeface="+mn-ea"/>
                <a:cs typeface="+mn-cs"/>
              </a:endParaRPr>
            </a:p>
          </p:txBody>
        </p:sp>
      </p:grpSp>
      <p:grpSp>
        <p:nvGrpSpPr>
          <p:cNvPr id="26" name="Group 25">
            <a:extLst>
              <a:ext uri="{FF2B5EF4-FFF2-40B4-BE49-F238E27FC236}">
                <a16:creationId xmlns:a16="http://schemas.microsoft.com/office/drawing/2014/main" id="{5EACB1D4-3D77-F81E-71F2-E4C5C48A9EC9}"/>
              </a:ext>
            </a:extLst>
          </p:cNvPr>
          <p:cNvGrpSpPr/>
          <p:nvPr/>
        </p:nvGrpSpPr>
        <p:grpSpPr>
          <a:xfrm>
            <a:off x="7011525" y="4001840"/>
            <a:ext cx="4529915" cy="702936"/>
            <a:chOff x="7011525" y="3423162"/>
            <a:chExt cx="4529915" cy="702936"/>
          </a:xfrm>
        </p:grpSpPr>
        <p:sp>
          <p:nvSpPr>
            <p:cNvPr id="112" name="TextBox 111">
              <a:extLst>
                <a:ext uri="{FF2B5EF4-FFF2-40B4-BE49-F238E27FC236}">
                  <a16:creationId xmlns:a16="http://schemas.microsoft.com/office/drawing/2014/main" id="{0DBA48E4-818F-3E9D-FAF3-A39CAB824BFB}"/>
                </a:ext>
              </a:extLst>
            </p:cNvPr>
            <p:cNvSpPr txBox="1"/>
            <p:nvPr/>
          </p:nvSpPr>
          <p:spPr>
            <a:xfrm>
              <a:off x="7011525" y="3423162"/>
              <a:ext cx="4118929" cy="19694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a:ln>
                    <a:noFill/>
                  </a:ln>
                  <a:solidFill>
                    <a:srgbClr val="CD3151"/>
                  </a:solidFill>
                  <a:effectLst/>
                  <a:uLnTx/>
                  <a:uFillTx/>
                  <a:latin typeface="Corporate S"/>
                  <a:ea typeface="+mn-ea"/>
                  <a:cs typeface="+mn-cs"/>
                </a:rPr>
                <a:t>Show how you</a:t>
              </a:r>
              <a:r>
                <a:rPr lang="en-US" sz="1400" i="1">
                  <a:solidFill>
                    <a:srgbClr val="CD3151"/>
                  </a:solidFill>
                  <a:latin typeface="Corporate S"/>
                </a:rPr>
                <a:t>r approach can endure and inspire others</a:t>
              </a:r>
              <a:endParaRPr kumimoji="0" lang="en-AE" sz="1400" b="0" i="1" u="none" strike="noStrike" kern="1200" cap="none" spc="0" normalizeH="0" baseline="0" noProof="0">
                <a:ln>
                  <a:noFill/>
                </a:ln>
                <a:solidFill>
                  <a:srgbClr val="CD3151"/>
                </a:solidFill>
                <a:effectLst/>
                <a:uLnTx/>
                <a:uFillTx/>
                <a:latin typeface="Corporate S"/>
                <a:ea typeface="+mn-ea"/>
                <a:cs typeface="+mn-cs"/>
              </a:endParaRPr>
            </a:p>
          </p:txBody>
        </p:sp>
        <p:sp>
          <p:nvSpPr>
            <p:cNvPr id="113" name="TextBox 112">
              <a:extLst>
                <a:ext uri="{FF2B5EF4-FFF2-40B4-BE49-F238E27FC236}">
                  <a16:creationId xmlns:a16="http://schemas.microsoft.com/office/drawing/2014/main" id="{10CF5D82-1546-F1E3-5FEC-0C2C32BC7BEB}"/>
                </a:ext>
              </a:extLst>
            </p:cNvPr>
            <p:cNvSpPr txBox="1"/>
            <p:nvPr/>
          </p:nvSpPr>
          <p:spPr>
            <a:xfrm>
              <a:off x="7011526" y="3625004"/>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rporate S"/>
                  <a:ea typeface="+mn-ea"/>
                  <a:cs typeface="+mn-cs"/>
                </a:rPr>
                <a:t>Describe how the progress is sustained and being embedded, demonstrating long-term commitment rather than one-off initiatives</a:t>
              </a:r>
            </a:p>
          </p:txBody>
        </p:sp>
      </p:grpSp>
      <p:grpSp>
        <p:nvGrpSpPr>
          <p:cNvPr id="25" name="Group 24">
            <a:extLst>
              <a:ext uri="{FF2B5EF4-FFF2-40B4-BE49-F238E27FC236}">
                <a16:creationId xmlns:a16="http://schemas.microsoft.com/office/drawing/2014/main" id="{3991E57E-2C01-B35A-06D3-DD31D55E9F12}"/>
              </a:ext>
            </a:extLst>
          </p:cNvPr>
          <p:cNvGrpSpPr/>
          <p:nvPr/>
        </p:nvGrpSpPr>
        <p:grpSpPr>
          <a:xfrm>
            <a:off x="7011525" y="3004526"/>
            <a:ext cx="4529915" cy="699772"/>
            <a:chOff x="7011525" y="2621891"/>
            <a:chExt cx="4529915" cy="699772"/>
          </a:xfrm>
        </p:grpSpPr>
        <p:sp>
          <p:nvSpPr>
            <p:cNvPr id="114" name="TextBox 113">
              <a:extLst>
                <a:ext uri="{FF2B5EF4-FFF2-40B4-BE49-F238E27FC236}">
                  <a16:creationId xmlns:a16="http://schemas.microsoft.com/office/drawing/2014/main" id="{8E12BC18-BE61-555E-F01B-D31178F5AAC4}"/>
                </a:ext>
              </a:extLst>
            </p:cNvPr>
            <p:cNvSpPr txBox="1"/>
            <p:nvPr/>
          </p:nvSpPr>
          <p:spPr>
            <a:xfrm>
              <a:off x="7011525" y="2621891"/>
              <a:ext cx="4227105"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a:ln>
                    <a:noFill/>
                  </a:ln>
                  <a:solidFill>
                    <a:srgbClr val="CD3151"/>
                  </a:solidFill>
                  <a:effectLst/>
                  <a:uLnTx/>
                  <a:uFillTx/>
                  <a:latin typeface="Corporate S"/>
                  <a:ea typeface="+mn-ea"/>
                  <a:cs typeface="+mn-cs"/>
                </a:rPr>
                <a:t>Show how your excellence enhances visitor experience</a:t>
              </a:r>
            </a:p>
          </p:txBody>
        </p:sp>
        <p:sp>
          <p:nvSpPr>
            <p:cNvPr id="115" name="TextBox 114">
              <a:extLst>
                <a:ext uri="{FF2B5EF4-FFF2-40B4-BE49-F238E27FC236}">
                  <a16:creationId xmlns:a16="http://schemas.microsoft.com/office/drawing/2014/main" id="{BF6835BB-92C3-31DA-A8FB-D74110D715C1}"/>
                </a:ext>
              </a:extLst>
            </p:cNvPr>
            <p:cNvSpPr txBox="1"/>
            <p:nvPr/>
          </p:nvSpPr>
          <p:spPr>
            <a:xfrm>
              <a:off x="7011526" y="2820569"/>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Provide evidence of how improvements made this year have positively impacted visitor journeys, satisfaction or engagement</a:t>
              </a:r>
              <a:endParaRPr kumimoji="0" lang="en-AE" sz="1200" b="0" i="0" u="none" strike="noStrike" kern="1200" cap="none" spc="0" normalizeH="0" baseline="0" noProof="0">
                <a:ln>
                  <a:noFill/>
                </a:ln>
                <a:solidFill>
                  <a:prstClr val="black"/>
                </a:solidFill>
                <a:effectLst/>
                <a:uLnTx/>
                <a:uFillTx/>
                <a:latin typeface="Corporate S"/>
                <a:ea typeface="+mn-ea"/>
                <a:cs typeface="+mn-cs"/>
              </a:endParaRPr>
            </a:p>
          </p:txBody>
        </p:sp>
      </p:grpSp>
      <p:sp>
        <p:nvSpPr>
          <p:cNvPr id="132" name="Rectangle: Rounded Corners 131">
            <a:extLst>
              <a:ext uri="{FF2B5EF4-FFF2-40B4-BE49-F238E27FC236}">
                <a16:creationId xmlns:a16="http://schemas.microsoft.com/office/drawing/2014/main" id="{006EE747-07F6-0519-0285-803983426C2F}"/>
              </a:ext>
            </a:extLst>
          </p:cNvPr>
          <p:cNvSpPr/>
          <p:nvPr/>
        </p:nvSpPr>
        <p:spPr>
          <a:xfrm>
            <a:off x="371475" y="5986620"/>
            <a:ext cx="11449050" cy="42687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E" sz="1200" dirty="0">
                <a:solidFill>
                  <a:prstClr val="black"/>
                </a:solidFill>
                <a:latin typeface="Corporate S"/>
              </a:rPr>
              <a:t>While the form structure stays constant, tailoring happens in the category introduction and the guidance under each question, </a:t>
            </a:r>
          </a:p>
          <a:p>
            <a:pPr algn="ctr"/>
            <a:r>
              <a:rPr lang="en-AE" sz="1200" dirty="0">
                <a:solidFill>
                  <a:prstClr val="black"/>
                </a:solidFill>
                <a:latin typeface="Corporate S"/>
              </a:rPr>
              <a:t>where examples are adapted to reflect the specific focus of the award category</a:t>
            </a:r>
          </a:p>
        </p:txBody>
      </p:sp>
      <p:cxnSp>
        <p:nvCxnSpPr>
          <p:cNvPr id="6" name="Straight Connector 5">
            <a:extLst>
              <a:ext uri="{FF2B5EF4-FFF2-40B4-BE49-F238E27FC236}">
                <a16:creationId xmlns:a16="http://schemas.microsoft.com/office/drawing/2014/main" id="{A2C9D6E6-160A-4362-66C9-6578F2F1EBA2}"/>
              </a:ext>
            </a:extLst>
          </p:cNvPr>
          <p:cNvCxnSpPr>
            <a:cxnSpLocks/>
            <a:stCxn id="21" idx="15"/>
            <a:endCxn id="18" idx="22"/>
          </p:cNvCxnSpPr>
          <p:nvPr/>
        </p:nvCxnSpPr>
        <p:spPr>
          <a:xfrm flipV="1">
            <a:off x="6618313" y="4459764"/>
            <a:ext cx="0" cy="530198"/>
          </a:xfrm>
          <a:prstGeom prst="line">
            <a:avLst/>
          </a:prstGeom>
          <a:ln w="9525">
            <a:solidFill>
              <a:srgbClr val="CD315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D6F525F-F1EC-C4B5-BB62-C8D4EB88A42E}"/>
              </a:ext>
            </a:extLst>
          </p:cNvPr>
          <p:cNvCxnSpPr>
            <a:cxnSpLocks/>
            <a:stCxn id="15" idx="7"/>
            <a:endCxn id="12" idx="22"/>
          </p:cNvCxnSpPr>
          <p:nvPr/>
        </p:nvCxnSpPr>
        <p:spPr>
          <a:xfrm flipV="1">
            <a:off x="6618313" y="2439893"/>
            <a:ext cx="0" cy="530198"/>
          </a:xfrm>
          <a:prstGeom prst="line">
            <a:avLst/>
          </a:prstGeom>
          <a:ln w="9525">
            <a:solidFill>
              <a:srgbClr val="CD315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1388BFF-3C5F-FE76-0A9C-C29FBDA1E6D4}"/>
              </a:ext>
            </a:extLst>
          </p:cNvPr>
          <p:cNvCxnSpPr>
            <a:cxnSpLocks/>
            <a:endCxn id="15" idx="22"/>
          </p:cNvCxnSpPr>
          <p:nvPr/>
        </p:nvCxnSpPr>
        <p:spPr>
          <a:xfrm flipV="1">
            <a:off x="6618313" y="3444633"/>
            <a:ext cx="0" cy="530198"/>
          </a:xfrm>
          <a:prstGeom prst="line">
            <a:avLst/>
          </a:prstGeom>
          <a:ln w="9525">
            <a:solidFill>
              <a:srgbClr val="CD315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C3FDE8E4-6B61-EB42-815A-52199BCC8EF2}"/>
              </a:ext>
            </a:extLst>
          </p:cNvPr>
          <p:cNvGrpSpPr/>
          <p:nvPr/>
        </p:nvGrpSpPr>
        <p:grpSpPr>
          <a:xfrm>
            <a:off x="6389374" y="1974175"/>
            <a:ext cx="457878" cy="469300"/>
            <a:chOff x="488272" y="2833733"/>
            <a:chExt cx="457878" cy="469300"/>
          </a:xfrm>
        </p:grpSpPr>
        <p:sp>
          <p:nvSpPr>
            <p:cNvPr id="12" name="Freeform 29">
              <a:extLst>
                <a:ext uri="{FF2B5EF4-FFF2-40B4-BE49-F238E27FC236}">
                  <a16:creationId xmlns:a16="http://schemas.microsoft.com/office/drawing/2014/main" id="{A08DB2AE-6969-77E4-2160-33ECD736F820}"/>
                </a:ext>
              </a:extLst>
            </p:cNvPr>
            <p:cNvSpPr>
              <a:spLocks noChangeAspect="1" noEditPoints="1"/>
            </p:cNvSpPr>
            <p:nvPr/>
          </p:nvSpPr>
          <p:spPr bwMode="auto">
            <a:xfrm>
              <a:off x="488272" y="2833733"/>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CD3151"/>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3" name="Rectangle: Rounded Corners 12">
              <a:extLst>
                <a:ext uri="{FF2B5EF4-FFF2-40B4-BE49-F238E27FC236}">
                  <a16:creationId xmlns:a16="http://schemas.microsoft.com/office/drawing/2014/main" id="{F3CEF32C-A40D-090C-4D0E-F6415BA3A88B}"/>
                </a:ext>
              </a:extLst>
            </p:cNvPr>
            <p:cNvSpPr/>
            <p:nvPr/>
          </p:nvSpPr>
          <p:spPr>
            <a:xfrm>
              <a:off x="585228" y="2960057"/>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rgbClr val="CD3151"/>
                  </a:solidFill>
                  <a:effectLst/>
                  <a:uLnTx/>
                  <a:uFillTx/>
                  <a:latin typeface="Corporate S"/>
                  <a:ea typeface="+mn-ea"/>
                  <a:cs typeface="+mn-cs"/>
                </a:rPr>
                <a:t>1</a:t>
              </a:r>
            </a:p>
          </p:txBody>
        </p:sp>
      </p:grpSp>
      <p:grpSp>
        <p:nvGrpSpPr>
          <p:cNvPr id="14" name="Group 13">
            <a:extLst>
              <a:ext uri="{FF2B5EF4-FFF2-40B4-BE49-F238E27FC236}">
                <a16:creationId xmlns:a16="http://schemas.microsoft.com/office/drawing/2014/main" id="{8A1CCE3F-8D33-7970-179D-EFD8E27C5903}"/>
              </a:ext>
            </a:extLst>
          </p:cNvPr>
          <p:cNvGrpSpPr/>
          <p:nvPr/>
        </p:nvGrpSpPr>
        <p:grpSpPr>
          <a:xfrm>
            <a:off x="6389374" y="2978915"/>
            <a:ext cx="457878" cy="469300"/>
            <a:chOff x="488272" y="3667717"/>
            <a:chExt cx="457878" cy="469300"/>
          </a:xfrm>
        </p:grpSpPr>
        <p:sp>
          <p:nvSpPr>
            <p:cNvPr id="15" name="Freeform 29">
              <a:extLst>
                <a:ext uri="{FF2B5EF4-FFF2-40B4-BE49-F238E27FC236}">
                  <a16:creationId xmlns:a16="http://schemas.microsoft.com/office/drawing/2014/main" id="{201853DC-2341-1C90-3A14-E87FD3F59626}"/>
                </a:ext>
              </a:extLst>
            </p:cNvPr>
            <p:cNvSpPr>
              <a:spLocks noChangeAspect="1" noEditPoints="1"/>
            </p:cNvSpPr>
            <p:nvPr/>
          </p:nvSpPr>
          <p:spPr bwMode="auto">
            <a:xfrm>
              <a:off x="488272" y="3667717"/>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CD3151"/>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Rectangle: Rounded Corners 15">
              <a:extLst>
                <a:ext uri="{FF2B5EF4-FFF2-40B4-BE49-F238E27FC236}">
                  <a16:creationId xmlns:a16="http://schemas.microsoft.com/office/drawing/2014/main" id="{218631AC-9349-C3A1-223A-BA74A478C0C4}"/>
                </a:ext>
              </a:extLst>
            </p:cNvPr>
            <p:cNvSpPr/>
            <p:nvPr/>
          </p:nvSpPr>
          <p:spPr>
            <a:xfrm>
              <a:off x="585228" y="3796312"/>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rgbClr val="CD3151"/>
                  </a:solidFill>
                  <a:effectLst/>
                  <a:uLnTx/>
                  <a:uFillTx/>
                  <a:latin typeface="Corporate S"/>
                  <a:ea typeface="+mn-ea"/>
                  <a:cs typeface="+mn-cs"/>
                </a:rPr>
                <a:t>2</a:t>
              </a:r>
            </a:p>
          </p:txBody>
        </p:sp>
      </p:grpSp>
      <p:grpSp>
        <p:nvGrpSpPr>
          <p:cNvPr id="17" name="Group 16">
            <a:extLst>
              <a:ext uri="{FF2B5EF4-FFF2-40B4-BE49-F238E27FC236}">
                <a16:creationId xmlns:a16="http://schemas.microsoft.com/office/drawing/2014/main" id="{CF48DF0A-5A1F-9992-26E1-E4EC9B8FAC4E}"/>
              </a:ext>
            </a:extLst>
          </p:cNvPr>
          <p:cNvGrpSpPr/>
          <p:nvPr/>
        </p:nvGrpSpPr>
        <p:grpSpPr>
          <a:xfrm>
            <a:off x="6389374" y="3994046"/>
            <a:ext cx="457878" cy="469300"/>
            <a:chOff x="488272" y="4389698"/>
            <a:chExt cx="457878" cy="469300"/>
          </a:xfrm>
        </p:grpSpPr>
        <p:sp>
          <p:nvSpPr>
            <p:cNvPr id="18" name="Freeform 29">
              <a:extLst>
                <a:ext uri="{FF2B5EF4-FFF2-40B4-BE49-F238E27FC236}">
                  <a16:creationId xmlns:a16="http://schemas.microsoft.com/office/drawing/2014/main" id="{16A7DC4B-E969-D1AC-AFC6-A40B1426102C}"/>
                </a:ext>
              </a:extLst>
            </p:cNvPr>
            <p:cNvSpPr>
              <a:spLocks noChangeAspect="1" noEditPoints="1"/>
            </p:cNvSpPr>
            <p:nvPr/>
          </p:nvSpPr>
          <p:spPr bwMode="auto">
            <a:xfrm>
              <a:off x="488272" y="4389698"/>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CD3151"/>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9" name="Rectangle: Rounded Corners 18">
              <a:extLst>
                <a:ext uri="{FF2B5EF4-FFF2-40B4-BE49-F238E27FC236}">
                  <a16:creationId xmlns:a16="http://schemas.microsoft.com/office/drawing/2014/main" id="{BC5F50D6-9BF6-A378-F74D-0A4A0E9BA301}"/>
                </a:ext>
              </a:extLst>
            </p:cNvPr>
            <p:cNvSpPr/>
            <p:nvPr/>
          </p:nvSpPr>
          <p:spPr>
            <a:xfrm>
              <a:off x="585228" y="4501701"/>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rgbClr val="CD3151"/>
                  </a:solidFill>
                  <a:effectLst/>
                  <a:uLnTx/>
                  <a:uFillTx/>
                  <a:latin typeface="Corporate S"/>
                  <a:ea typeface="+mn-ea"/>
                  <a:cs typeface="+mn-cs"/>
                </a:rPr>
                <a:t>3</a:t>
              </a:r>
            </a:p>
          </p:txBody>
        </p:sp>
      </p:grpSp>
      <p:grpSp>
        <p:nvGrpSpPr>
          <p:cNvPr id="20" name="Group 19">
            <a:extLst>
              <a:ext uri="{FF2B5EF4-FFF2-40B4-BE49-F238E27FC236}">
                <a16:creationId xmlns:a16="http://schemas.microsoft.com/office/drawing/2014/main" id="{32C7DF43-AA1E-E009-9BC7-B4FB2022AECB}"/>
              </a:ext>
            </a:extLst>
          </p:cNvPr>
          <p:cNvGrpSpPr/>
          <p:nvPr/>
        </p:nvGrpSpPr>
        <p:grpSpPr>
          <a:xfrm>
            <a:off x="6389374" y="4999997"/>
            <a:ext cx="457878" cy="469300"/>
            <a:chOff x="488272" y="5211075"/>
            <a:chExt cx="457878" cy="469300"/>
          </a:xfrm>
        </p:grpSpPr>
        <p:sp>
          <p:nvSpPr>
            <p:cNvPr id="21" name="Freeform 29">
              <a:extLst>
                <a:ext uri="{FF2B5EF4-FFF2-40B4-BE49-F238E27FC236}">
                  <a16:creationId xmlns:a16="http://schemas.microsoft.com/office/drawing/2014/main" id="{CE8AE94C-34FE-E6E5-62BC-969AF2CBD181}"/>
                </a:ext>
              </a:extLst>
            </p:cNvPr>
            <p:cNvSpPr>
              <a:spLocks noChangeAspect="1" noEditPoints="1"/>
            </p:cNvSpPr>
            <p:nvPr/>
          </p:nvSpPr>
          <p:spPr bwMode="auto">
            <a:xfrm>
              <a:off x="488272" y="5211075"/>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chemeClr val="accent2"/>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22" name="Rectangle: Rounded Corners 21">
              <a:extLst>
                <a:ext uri="{FF2B5EF4-FFF2-40B4-BE49-F238E27FC236}">
                  <a16:creationId xmlns:a16="http://schemas.microsoft.com/office/drawing/2014/main" id="{B6ABD269-EDCD-AB21-0BC8-2DE43FE08262}"/>
                </a:ext>
              </a:extLst>
            </p:cNvPr>
            <p:cNvSpPr/>
            <p:nvPr/>
          </p:nvSpPr>
          <p:spPr>
            <a:xfrm>
              <a:off x="585228" y="5338478"/>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rgbClr val="CD3151"/>
                  </a:solidFill>
                  <a:effectLst/>
                  <a:uLnTx/>
                  <a:uFillTx/>
                  <a:latin typeface="Corporate S"/>
                  <a:ea typeface="+mn-ea"/>
                  <a:cs typeface="+mn-cs"/>
                </a:rPr>
                <a:t>4</a:t>
              </a:r>
            </a:p>
          </p:txBody>
        </p:sp>
      </p:grpSp>
      <p:cxnSp>
        <p:nvCxnSpPr>
          <p:cNvPr id="27" name="Straight Connector 26">
            <a:extLst>
              <a:ext uri="{FF2B5EF4-FFF2-40B4-BE49-F238E27FC236}">
                <a16:creationId xmlns:a16="http://schemas.microsoft.com/office/drawing/2014/main" id="{93813537-654B-3910-3909-CA5376848D93}"/>
              </a:ext>
            </a:extLst>
          </p:cNvPr>
          <p:cNvCxnSpPr>
            <a:cxnSpLocks/>
            <a:stCxn id="40" idx="15"/>
            <a:endCxn id="37" idx="22"/>
          </p:cNvCxnSpPr>
          <p:nvPr/>
        </p:nvCxnSpPr>
        <p:spPr>
          <a:xfrm flipV="1">
            <a:off x="717267" y="4094130"/>
            <a:ext cx="0" cy="366767"/>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B91732D-4526-F069-00FF-00E1A5C31A48}"/>
              </a:ext>
            </a:extLst>
          </p:cNvPr>
          <p:cNvCxnSpPr>
            <a:cxnSpLocks/>
            <a:stCxn id="34" idx="7"/>
            <a:endCxn id="31" idx="22"/>
          </p:cNvCxnSpPr>
          <p:nvPr/>
        </p:nvCxnSpPr>
        <p:spPr>
          <a:xfrm flipV="1">
            <a:off x="717267" y="2439893"/>
            <a:ext cx="0" cy="359616"/>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EE9B76F-E5BD-DF41-F451-9D8777358318}"/>
              </a:ext>
            </a:extLst>
          </p:cNvPr>
          <p:cNvCxnSpPr>
            <a:cxnSpLocks/>
            <a:stCxn id="37" idx="7"/>
            <a:endCxn id="34" idx="22"/>
          </p:cNvCxnSpPr>
          <p:nvPr/>
        </p:nvCxnSpPr>
        <p:spPr>
          <a:xfrm flipV="1">
            <a:off x="717267" y="3265227"/>
            <a:ext cx="0" cy="363185"/>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8CB32A5-0BA6-F8E2-7915-44EB4A687951}"/>
              </a:ext>
            </a:extLst>
          </p:cNvPr>
          <p:cNvGrpSpPr/>
          <p:nvPr/>
        </p:nvGrpSpPr>
        <p:grpSpPr>
          <a:xfrm>
            <a:off x="488328" y="1974175"/>
            <a:ext cx="457878" cy="469300"/>
            <a:chOff x="488272" y="2833733"/>
            <a:chExt cx="457878" cy="469300"/>
          </a:xfrm>
        </p:grpSpPr>
        <p:sp>
          <p:nvSpPr>
            <p:cNvPr id="31" name="Freeform 29">
              <a:extLst>
                <a:ext uri="{FF2B5EF4-FFF2-40B4-BE49-F238E27FC236}">
                  <a16:creationId xmlns:a16="http://schemas.microsoft.com/office/drawing/2014/main" id="{82A9D962-F39F-292F-4C70-CEB2D296FB0D}"/>
                </a:ext>
              </a:extLst>
            </p:cNvPr>
            <p:cNvSpPr>
              <a:spLocks noChangeAspect="1" noEditPoints="1"/>
            </p:cNvSpPr>
            <p:nvPr/>
          </p:nvSpPr>
          <p:spPr bwMode="auto">
            <a:xfrm>
              <a:off x="488272" y="2833733"/>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867155"/>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32" name="Rectangle: Rounded Corners 31">
              <a:extLst>
                <a:ext uri="{FF2B5EF4-FFF2-40B4-BE49-F238E27FC236}">
                  <a16:creationId xmlns:a16="http://schemas.microsoft.com/office/drawing/2014/main" id="{A0D29144-802C-1464-FB89-5F54D28E36FD}"/>
                </a:ext>
              </a:extLst>
            </p:cNvPr>
            <p:cNvSpPr/>
            <p:nvPr/>
          </p:nvSpPr>
          <p:spPr>
            <a:xfrm>
              <a:off x="585228" y="2960057"/>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A</a:t>
              </a:r>
            </a:p>
          </p:txBody>
        </p:sp>
      </p:grpSp>
      <p:grpSp>
        <p:nvGrpSpPr>
          <p:cNvPr id="33" name="Group 32">
            <a:extLst>
              <a:ext uri="{FF2B5EF4-FFF2-40B4-BE49-F238E27FC236}">
                <a16:creationId xmlns:a16="http://schemas.microsoft.com/office/drawing/2014/main" id="{27864EB6-F83D-7E02-92EA-F57B62FA113B}"/>
              </a:ext>
            </a:extLst>
          </p:cNvPr>
          <p:cNvGrpSpPr/>
          <p:nvPr/>
        </p:nvGrpSpPr>
        <p:grpSpPr>
          <a:xfrm>
            <a:off x="488328" y="2799509"/>
            <a:ext cx="457878" cy="469300"/>
            <a:chOff x="488272" y="3667717"/>
            <a:chExt cx="457878" cy="469300"/>
          </a:xfrm>
        </p:grpSpPr>
        <p:sp>
          <p:nvSpPr>
            <p:cNvPr id="34" name="Freeform 29">
              <a:extLst>
                <a:ext uri="{FF2B5EF4-FFF2-40B4-BE49-F238E27FC236}">
                  <a16:creationId xmlns:a16="http://schemas.microsoft.com/office/drawing/2014/main" id="{D179E250-520E-97A8-FF40-F07F0210670D}"/>
                </a:ext>
              </a:extLst>
            </p:cNvPr>
            <p:cNvSpPr>
              <a:spLocks noChangeAspect="1" noEditPoints="1"/>
            </p:cNvSpPr>
            <p:nvPr/>
          </p:nvSpPr>
          <p:spPr bwMode="auto">
            <a:xfrm>
              <a:off x="488272" y="3667717"/>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bg2">
                    <a:lumMod val="50000"/>
                  </a:schemeClr>
                </a:solidFill>
                <a:effectLst/>
                <a:uLnTx/>
                <a:uFillTx/>
                <a:latin typeface="Calibri Light" panose="020F0302020204030204" pitchFamily="34" charset="0"/>
                <a:ea typeface="+mn-ea"/>
                <a:cs typeface="Calibri Light" panose="020F0302020204030204" pitchFamily="34" charset="0"/>
              </a:endParaRPr>
            </a:p>
          </p:txBody>
        </p:sp>
        <p:sp>
          <p:nvSpPr>
            <p:cNvPr id="35" name="Rectangle: Rounded Corners 34">
              <a:extLst>
                <a:ext uri="{FF2B5EF4-FFF2-40B4-BE49-F238E27FC236}">
                  <a16:creationId xmlns:a16="http://schemas.microsoft.com/office/drawing/2014/main" id="{9512F670-E108-BA0F-32FF-DE9E57BFC00B}"/>
                </a:ext>
              </a:extLst>
            </p:cNvPr>
            <p:cNvSpPr/>
            <p:nvPr/>
          </p:nvSpPr>
          <p:spPr>
            <a:xfrm>
              <a:off x="585228" y="3796312"/>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B</a:t>
              </a:r>
            </a:p>
          </p:txBody>
        </p:sp>
      </p:grpSp>
      <p:grpSp>
        <p:nvGrpSpPr>
          <p:cNvPr id="36" name="Group 35">
            <a:extLst>
              <a:ext uri="{FF2B5EF4-FFF2-40B4-BE49-F238E27FC236}">
                <a16:creationId xmlns:a16="http://schemas.microsoft.com/office/drawing/2014/main" id="{6130DCD8-33FA-79CC-FFB5-A7718E889994}"/>
              </a:ext>
            </a:extLst>
          </p:cNvPr>
          <p:cNvGrpSpPr/>
          <p:nvPr/>
        </p:nvGrpSpPr>
        <p:grpSpPr>
          <a:xfrm>
            <a:off x="488328" y="3628412"/>
            <a:ext cx="457878" cy="469300"/>
            <a:chOff x="488272" y="4389698"/>
            <a:chExt cx="457878" cy="469300"/>
          </a:xfrm>
        </p:grpSpPr>
        <p:sp>
          <p:nvSpPr>
            <p:cNvPr id="37" name="Freeform 29">
              <a:extLst>
                <a:ext uri="{FF2B5EF4-FFF2-40B4-BE49-F238E27FC236}">
                  <a16:creationId xmlns:a16="http://schemas.microsoft.com/office/drawing/2014/main" id="{3359E169-532C-E915-E841-760A6C039BE9}"/>
                </a:ext>
              </a:extLst>
            </p:cNvPr>
            <p:cNvSpPr>
              <a:spLocks noChangeAspect="1" noEditPoints="1"/>
            </p:cNvSpPr>
            <p:nvPr/>
          </p:nvSpPr>
          <p:spPr bwMode="auto">
            <a:xfrm>
              <a:off x="488272" y="4389698"/>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bg2">
                    <a:lumMod val="50000"/>
                  </a:schemeClr>
                </a:solidFill>
                <a:effectLst/>
                <a:uLnTx/>
                <a:uFillTx/>
                <a:latin typeface="Calibri Light" panose="020F0302020204030204" pitchFamily="34" charset="0"/>
                <a:ea typeface="+mn-ea"/>
                <a:cs typeface="Calibri Light" panose="020F0302020204030204" pitchFamily="34" charset="0"/>
              </a:endParaRPr>
            </a:p>
          </p:txBody>
        </p:sp>
        <p:sp>
          <p:nvSpPr>
            <p:cNvPr id="38" name="Rectangle: Rounded Corners 37">
              <a:extLst>
                <a:ext uri="{FF2B5EF4-FFF2-40B4-BE49-F238E27FC236}">
                  <a16:creationId xmlns:a16="http://schemas.microsoft.com/office/drawing/2014/main" id="{9A635E4F-5C4A-4755-BE60-9A35C9A6F1D7}"/>
                </a:ext>
              </a:extLst>
            </p:cNvPr>
            <p:cNvSpPr/>
            <p:nvPr/>
          </p:nvSpPr>
          <p:spPr>
            <a:xfrm>
              <a:off x="585228" y="4501701"/>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C</a:t>
              </a:r>
            </a:p>
          </p:txBody>
        </p:sp>
      </p:grpSp>
      <p:grpSp>
        <p:nvGrpSpPr>
          <p:cNvPr id="39" name="Group 38">
            <a:extLst>
              <a:ext uri="{FF2B5EF4-FFF2-40B4-BE49-F238E27FC236}">
                <a16:creationId xmlns:a16="http://schemas.microsoft.com/office/drawing/2014/main" id="{CE71A088-3236-48F1-6BFD-29117D454412}"/>
              </a:ext>
            </a:extLst>
          </p:cNvPr>
          <p:cNvGrpSpPr/>
          <p:nvPr/>
        </p:nvGrpSpPr>
        <p:grpSpPr>
          <a:xfrm>
            <a:off x="488328" y="4457315"/>
            <a:ext cx="457878" cy="469300"/>
            <a:chOff x="488272" y="5211075"/>
            <a:chExt cx="457878" cy="469300"/>
          </a:xfrm>
        </p:grpSpPr>
        <p:sp>
          <p:nvSpPr>
            <p:cNvPr id="40" name="Freeform 29">
              <a:extLst>
                <a:ext uri="{FF2B5EF4-FFF2-40B4-BE49-F238E27FC236}">
                  <a16:creationId xmlns:a16="http://schemas.microsoft.com/office/drawing/2014/main" id="{A19F11D6-DF9A-505A-5DA9-877FA848FCCC}"/>
                </a:ext>
              </a:extLst>
            </p:cNvPr>
            <p:cNvSpPr>
              <a:spLocks noChangeAspect="1" noEditPoints="1"/>
            </p:cNvSpPr>
            <p:nvPr/>
          </p:nvSpPr>
          <p:spPr bwMode="auto">
            <a:xfrm>
              <a:off x="488272" y="5211075"/>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bg2">
                    <a:lumMod val="50000"/>
                  </a:schemeClr>
                </a:solidFill>
                <a:effectLst/>
                <a:uLnTx/>
                <a:uFillTx/>
                <a:latin typeface="Calibri Light" panose="020F0302020204030204" pitchFamily="34" charset="0"/>
                <a:ea typeface="+mn-ea"/>
                <a:cs typeface="Calibri Light" panose="020F0302020204030204" pitchFamily="34" charset="0"/>
              </a:endParaRPr>
            </a:p>
          </p:txBody>
        </p:sp>
        <p:sp>
          <p:nvSpPr>
            <p:cNvPr id="41" name="Rectangle: Rounded Corners 40">
              <a:extLst>
                <a:ext uri="{FF2B5EF4-FFF2-40B4-BE49-F238E27FC236}">
                  <a16:creationId xmlns:a16="http://schemas.microsoft.com/office/drawing/2014/main" id="{ECF61A66-E95F-FC45-6C94-C21E08EF1ECE}"/>
                </a:ext>
              </a:extLst>
            </p:cNvPr>
            <p:cNvSpPr/>
            <p:nvPr/>
          </p:nvSpPr>
          <p:spPr>
            <a:xfrm>
              <a:off x="585228" y="5338478"/>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D</a:t>
              </a:r>
            </a:p>
          </p:txBody>
        </p:sp>
      </p:grpSp>
      <p:cxnSp>
        <p:nvCxnSpPr>
          <p:cNvPr id="42" name="Straight Connector 41">
            <a:extLst>
              <a:ext uri="{FF2B5EF4-FFF2-40B4-BE49-F238E27FC236}">
                <a16:creationId xmlns:a16="http://schemas.microsoft.com/office/drawing/2014/main" id="{4A83805D-FEE8-4C08-D4AE-AB585CDA240C}"/>
              </a:ext>
            </a:extLst>
          </p:cNvPr>
          <p:cNvCxnSpPr>
            <a:cxnSpLocks/>
            <a:stCxn id="44" idx="7"/>
            <a:endCxn id="40" idx="22"/>
          </p:cNvCxnSpPr>
          <p:nvPr/>
        </p:nvCxnSpPr>
        <p:spPr>
          <a:xfrm flipV="1">
            <a:off x="717267" y="4923033"/>
            <a:ext cx="0" cy="365217"/>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138EB39E-5AC9-5DDD-3A3D-C9D43C76403F}"/>
              </a:ext>
            </a:extLst>
          </p:cNvPr>
          <p:cNvGrpSpPr/>
          <p:nvPr/>
        </p:nvGrpSpPr>
        <p:grpSpPr>
          <a:xfrm>
            <a:off x="488328" y="5288250"/>
            <a:ext cx="457878" cy="469300"/>
            <a:chOff x="488272" y="3667717"/>
            <a:chExt cx="457878" cy="469300"/>
          </a:xfrm>
        </p:grpSpPr>
        <p:sp>
          <p:nvSpPr>
            <p:cNvPr id="44" name="Freeform 29">
              <a:extLst>
                <a:ext uri="{FF2B5EF4-FFF2-40B4-BE49-F238E27FC236}">
                  <a16:creationId xmlns:a16="http://schemas.microsoft.com/office/drawing/2014/main" id="{137CB6F1-051A-45F2-482C-22AC8D9C2E3A}"/>
                </a:ext>
              </a:extLst>
            </p:cNvPr>
            <p:cNvSpPr>
              <a:spLocks noChangeAspect="1" noEditPoints="1"/>
            </p:cNvSpPr>
            <p:nvPr/>
          </p:nvSpPr>
          <p:spPr bwMode="auto">
            <a:xfrm>
              <a:off x="488272" y="3667717"/>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45" name="Rectangle: Rounded Corners 44">
              <a:extLst>
                <a:ext uri="{FF2B5EF4-FFF2-40B4-BE49-F238E27FC236}">
                  <a16:creationId xmlns:a16="http://schemas.microsoft.com/office/drawing/2014/main" id="{CCAF5F8B-1D5D-9E9B-69BB-62961C4F05D0}"/>
                </a:ext>
              </a:extLst>
            </p:cNvPr>
            <p:cNvSpPr/>
            <p:nvPr/>
          </p:nvSpPr>
          <p:spPr>
            <a:xfrm>
              <a:off x="585228" y="3796312"/>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rgbClr val="747474"/>
                  </a:solidFill>
                  <a:latin typeface="Corporate S"/>
                </a:rPr>
                <a:t>E</a:t>
              </a:r>
              <a:endParaRPr kumimoji="0" lang="en-AE" sz="1800" b="1" i="0" u="none" strike="noStrike" kern="1200" cap="none" spc="0" normalizeH="0" baseline="0" noProof="0">
                <a:ln>
                  <a:noFill/>
                </a:ln>
                <a:solidFill>
                  <a:srgbClr val="747474"/>
                </a:solidFill>
                <a:effectLst/>
                <a:uLnTx/>
                <a:uFillTx/>
                <a:latin typeface="Corporate S"/>
                <a:ea typeface="+mn-ea"/>
                <a:cs typeface="+mn-cs"/>
              </a:endParaRPr>
            </a:p>
          </p:txBody>
        </p:sp>
      </p:grpSp>
      <p:grpSp>
        <p:nvGrpSpPr>
          <p:cNvPr id="50" name="Group 49">
            <a:extLst>
              <a:ext uri="{FF2B5EF4-FFF2-40B4-BE49-F238E27FC236}">
                <a16:creationId xmlns:a16="http://schemas.microsoft.com/office/drawing/2014/main" id="{C808725A-2DA4-EB3A-2E68-FEFC901FB0C6}"/>
              </a:ext>
            </a:extLst>
          </p:cNvPr>
          <p:cNvGrpSpPr/>
          <p:nvPr/>
        </p:nvGrpSpPr>
        <p:grpSpPr>
          <a:xfrm>
            <a:off x="1110479" y="5158319"/>
            <a:ext cx="4529914" cy="707705"/>
            <a:chOff x="1110479" y="5002319"/>
            <a:chExt cx="4529914" cy="707705"/>
          </a:xfrm>
        </p:grpSpPr>
        <p:sp>
          <p:nvSpPr>
            <p:cNvPr id="51" name="TextBox 50">
              <a:extLst>
                <a:ext uri="{FF2B5EF4-FFF2-40B4-BE49-F238E27FC236}">
                  <a16:creationId xmlns:a16="http://schemas.microsoft.com/office/drawing/2014/main" id="{80A859BB-625B-8D4C-D6ED-32774EFB3DDC}"/>
                </a:ext>
              </a:extLst>
            </p:cNvPr>
            <p:cNvSpPr txBox="1"/>
            <p:nvPr/>
          </p:nvSpPr>
          <p:spPr>
            <a:xfrm>
              <a:off x="1110479" y="5002319"/>
              <a:ext cx="4278123"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bg2">
                      <a:lumMod val="50000"/>
                    </a:schemeClr>
                  </a:solidFill>
                  <a:effectLst/>
                  <a:uLnTx/>
                  <a:uFillTx/>
                  <a:latin typeface="Corporate S"/>
                  <a:ea typeface="+mn-ea"/>
                  <a:cs typeface="+mn-cs"/>
                </a:rPr>
                <a:t>Promotional Materials &amp; Final Declarations</a:t>
              </a:r>
              <a:endParaRPr kumimoji="0" lang="en-AE" sz="1400" b="0" i="1" u="none" strike="noStrike" kern="1200" cap="none" spc="0" normalizeH="0" baseline="0" noProof="0" dirty="0">
                <a:ln>
                  <a:noFill/>
                </a:ln>
                <a:solidFill>
                  <a:schemeClr val="bg2">
                    <a:lumMod val="50000"/>
                  </a:schemeClr>
                </a:solidFill>
                <a:effectLst/>
                <a:uLnTx/>
                <a:uFillTx/>
                <a:latin typeface="Corporate S"/>
                <a:ea typeface="+mn-ea"/>
                <a:cs typeface="+mn-cs"/>
              </a:endParaRPr>
            </a:p>
          </p:txBody>
        </p:sp>
        <p:sp>
          <p:nvSpPr>
            <p:cNvPr id="52" name="TextBox 51">
              <a:extLst>
                <a:ext uri="{FF2B5EF4-FFF2-40B4-BE49-F238E27FC236}">
                  <a16:creationId xmlns:a16="http://schemas.microsoft.com/office/drawing/2014/main" id="{FCA340F1-EB6A-8C73-CD09-4456BE58B198}"/>
                </a:ext>
              </a:extLst>
            </p:cNvPr>
            <p:cNvSpPr txBox="1"/>
            <p:nvPr/>
          </p:nvSpPr>
          <p:spPr>
            <a:xfrm>
              <a:off x="1110479" y="5208930"/>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rporate S"/>
                  <a:ea typeface="+mn-ea"/>
                  <a:cs typeface="+mn-cs"/>
                </a:rPr>
                <a:t>Requests images from the applicants to be used in </a:t>
              </a:r>
              <a:r>
                <a:rPr lang="en-US" sz="1200" dirty="0">
                  <a:solidFill>
                    <a:prstClr val="black"/>
                  </a:solidFill>
                  <a:latin typeface="Corporate S"/>
                </a:rPr>
                <a:t>promotional releases and final declaration of the accuracy of submitted information</a:t>
              </a:r>
              <a:endParaRPr kumimoji="0" lang="en-AE" sz="1200" b="0" i="0" u="none" strike="noStrike" kern="1200" cap="none" spc="0" normalizeH="0" baseline="0" noProof="0" dirty="0">
                <a:ln>
                  <a:noFill/>
                </a:ln>
                <a:solidFill>
                  <a:prstClr val="black"/>
                </a:solidFill>
                <a:effectLst/>
                <a:uLnTx/>
                <a:uFillTx/>
                <a:latin typeface="Corporate S"/>
                <a:ea typeface="+mn-ea"/>
                <a:cs typeface="+mn-cs"/>
              </a:endParaRPr>
            </a:p>
          </p:txBody>
        </p:sp>
      </p:grpSp>
    </p:spTree>
    <p:extLst>
      <p:ext uri="{BB962C8B-B14F-4D97-AF65-F5344CB8AC3E}">
        <p14:creationId xmlns:p14="http://schemas.microsoft.com/office/powerpoint/2010/main" val="2478381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F4A01-884A-31E9-CAC1-586797F36B12}"/>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04D61F3-04C8-4C74-45FC-E66804C2D91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9" name="think-cell data - do not delete" hidden="1">
                        <a:extLst>
                          <a:ext uri="{FF2B5EF4-FFF2-40B4-BE49-F238E27FC236}">
                            <a16:creationId xmlns:a16="http://schemas.microsoft.com/office/drawing/2014/main" id="{004D61F3-04C8-4C74-45FC-E66804C2D9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C851E652-0010-DF12-34B7-7022AF2DF5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375096-6367-4A46-9B35-1C341654C780}" type="slidenum">
              <a:rPr kumimoji="0" lang="en-US" sz="900" b="0" i="0" u="none" strike="noStrike" kern="1200" cap="none" spc="0" normalizeH="0" baseline="0" noProof="0" smtClean="0">
                <a:ln>
                  <a:noFill/>
                </a:ln>
                <a:solidFill>
                  <a:prstClr val="black"/>
                </a:solidFill>
                <a:effectLst/>
                <a:uLnTx/>
                <a:uFillTx/>
                <a:latin typeface="Corporate 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prstClr val="black"/>
              </a:solidFill>
              <a:effectLst/>
              <a:uLnTx/>
              <a:uFillTx/>
              <a:latin typeface="Corporate S"/>
              <a:ea typeface="+mn-ea"/>
              <a:cs typeface="+mn-cs"/>
            </a:endParaRPr>
          </a:p>
        </p:txBody>
      </p:sp>
      <p:sp>
        <p:nvSpPr>
          <p:cNvPr id="3" name="Text Placeholder 2">
            <a:extLst>
              <a:ext uri="{FF2B5EF4-FFF2-40B4-BE49-F238E27FC236}">
                <a16:creationId xmlns:a16="http://schemas.microsoft.com/office/drawing/2014/main" id="{23806250-9D4B-E89A-8FB4-B669B990B95A}"/>
              </a:ext>
            </a:extLst>
          </p:cNvPr>
          <p:cNvSpPr>
            <a:spLocks noGrp="1"/>
          </p:cNvSpPr>
          <p:nvPr>
            <p:ph type="body" sz="quarter" idx="13"/>
          </p:nvPr>
        </p:nvSpPr>
        <p:spPr/>
        <p:txBody>
          <a:bodyPr/>
          <a:lstStyle/>
          <a:p>
            <a:r>
              <a:rPr lang="en-US"/>
              <a:t>Based on benchmark insights, the VX Award application should follow a clear set of sections that apply across all award categories, making the form modular and flexible for future cycles, with tailoring achieved through the content focus and emphasis of each category</a:t>
            </a:r>
            <a:endParaRPr lang="en-AE"/>
          </a:p>
        </p:txBody>
      </p:sp>
      <p:sp>
        <p:nvSpPr>
          <p:cNvPr id="4" name="Title 3">
            <a:extLst>
              <a:ext uri="{FF2B5EF4-FFF2-40B4-BE49-F238E27FC236}">
                <a16:creationId xmlns:a16="http://schemas.microsoft.com/office/drawing/2014/main" id="{FBAA8029-D3EE-F940-BDE2-C38459984344}"/>
              </a:ext>
            </a:extLst>
          </p:cNvPr>
          <p:cNvSpPr>
            <a:spLocks noGrp="1"/>
          </p:cNvSpPr>
          <p:nvPr>
            <p:ph type="title"/>
          </p:nvPr>
        </p:nvSpPr>
        <p:spPr/>
        <p:txBody>
          <a:bodyPr vert="horz" rIns="0"/>
          <a:lstStyle/>
          <a:p>
            <a:r>
              <a:rPr lang="en-US" spc="0" dirty="0"/>
              <a:t>Understanding Your Role as an Evaluator | Frontliner Application Format</a:t>
            </a:r>
            <a:endParaRPr lang="en-AE" dirty="0"/>
          </a:p>
        </p:txBody>
      </p:sp>
      <p:sp>
        <p:nvSpPr>
          <p:cNvPr id="7" name="Date Placeholder 6">
            <a:extLst>
              <a:ext uri="{FF2B5EF4-FFF2-40B4-BE49-F238E27FC236}">
                <a16:creationId xmlns:a16="http://schemas.microsoft.com/office/drawing/2014/main" id="{D7E5F5B1-32EA-8644-B0E4-9A119639CA2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orporate S"/>
                <a:ea typeface="+mn-ea"/>
                <a:cs typeface="+mn-cs"/>
              </a:rPr>
              <a:t>© Department of Culture &amp; Tourism Abu Dhabi</a:t>
            </a:r>
          </a:p>
        </p:txBody>
      </p:sp>
      <p:sp>
        <p:nvSpPr>
          <p:cNvPr id="80" name="Text Placeholder 79">
            <a:extLst>
              <a:ext uri="{FF2B5EF4-FFF2-40B4-BE49-F238E27FC236}">
                <a16:creationId xmlns:a16="http://schemas.microsoft.com/office/drawing/2014/main" id="{3C434446-0B0A-F3F0-F7D4-6FCD39CC1C7C}"/>
              </a:ext>
            </a:extLst>
          </p:cNvPr>
          <p:cNvSpPr>
            <a:spLocks noGrp="1"/>
          </p:cNvSpPr>
          <p:nvPr>
            <p:ph type="body" sz="quarter" idx="14"/>
          </p:nvPr>
        </p:nvSpPr>
        <p:spPr/>
        <p:txBody>
          <a:bodyPr/>
          <a:lstStyle/>
          <a:p>
            <a:endParaRPr lang="en-AE"/>
          </a:p>
        </p:txBody>
      </p:sp>
      <p:sp>
        <p:nvSpPr>
          <p:cNvPr id="81" name="Rectangle: Rounded Corners 80">
            <a:extLst>
              <a:ext uri="{FF2B5EF4-FFF2-40B4-BE49-F238E27FC236}">
                <a16:creationId xmlns:a16="http://schemas.microsoft.com/office/drawing/2014/main" id="{E611FCC4-F155-8102-6FC5-7840A2C3F23D}"/>
              </a:ext>
            </a:extLst>
          </p:cNvPr>
          <p:cNvSpPr/>
          <p:nvPr/>
        </p:nvSpPr>
        <p:spPr>
          <a:xfrm>
            <a:off x="371530" y="1505107"/>
            <a:ext cx="5547895" cy="222729"/>
          </a:xfrm>
          <a:prstGeom prst="roundRect">
            <a:avLst>
              <a:gd name="adj" fmla="val 19366"/>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tlCol="0" anchor="ctr"/>
          <a:lstStyle/>
          <a:p>
            <a:pPr marL="0" marR="0" lvl="0" indent="0" defTabSz="82550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ea typeface="Helvetica Neue Medium"/>
                <a:cs typeface="Helvetica Neue Medium"/>
                <a:sym typeface="Helvetica Neue Medium"/>
              </a:rPr>
              <a:t>Non-Scored Section</a:t>
            </a:r>
          </a:p>
        </p:txBody>
      </p:sp>
      <p:sp>
        <p:nvSpPr>
          <p:cNvPr id="83" name="Rectangle: Rounded Corners 82">
            <a:extLst>
              <a:ext uri="{FF2B5EF4-FFF2-40B4-BE49-F238E27FC236}">
                <a16:creationId xmlns:a16="http://schemas.microsoft.com/office/drawing/2014/main" id="{702383FE-D21C-F162-B9FE-B9369D481F61}"/>
              </a:ext>
            </a:extLst>
          </p:cNvPr>
          <p:cNvSpPr/>
          <p:nvPr/>
        </p:nvSpPr>
        <p:spPr>
          <a:xfrm>
            <a:off x="371530" y="1760384"/>
            <a:ext cx="5547895" cy="4108147"/>
          </a:xfrm>
          <a:prstGeom prst="roundRect">
            <a:avLst>
              <a:gd name="adj" fmla="val 33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grpSp>
        <p:nvGrpSpPr>
          <p:cNvPr id="56" name="Group 55">
            <a:extLst>
              <a:ext uri="{FF2B5EF4-FFF2-40B4-BE49-F238E27FC236}">
                <a16:creationId xmlns:a16="http://schemas.microsoft.com/office/drawing/2014/main" id="{CF5F8116-D0CE-A03A-52F0-526412D5B563}"/>
              </a:ext>
            </a:extLst>
          </p:cNvPr>
          <p:cNvGrpSpPr/>
          <p:nvPr/>
        </p:nvGrpSpPr>
        <p:grpSpPr>
          <a:xfrm>
            <a:off x="1110480" y="1950722"/>
            <a:ext cx="4529914" cy="708134"/>
            <a:chOff x="1110480" y="1998850"/>
            <a:chExt cx="4529914" cy="708134"/>
          </a:xfrm>
        </p:grpSpPr>
        <p:sp>
          <p:nvSpPr>
            <p:cNvPr id="84" name="TextBox 83">
              <a:extLst>
                <a:ext uri="{FF2B5EF4-FFF2-40B4-BE49-F238E27FC236}">
                  <a16:creationId xmlns:a16="http://schemas.microsoft.com/office/drawing/2014/main" id="{34746D3F-1B42-94F3-585C-25A313956DA3}"/>
                </a:ext>
              </a:extLst>
            </p:cNvPr>
            <p:cNvSpPr txBox="1"/>
            <p:nvPr/>
          </p:nvSpPr>
          <p:spPr>
            <a:xfrm>
              <a:off x="1110480" y="1998850"/>
              <a:ext cx="4504739" cy="198345"/>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bg2">
                      <a:lumMod val="50000"/>
                    </a:schemeClr>
                  </a:solidFill>
                  <a:effectLst/>
                  <a:uLnTx/>
                  <a:uFillTx/>
                  <a:latin typeface="Corporate S"/>
                  <a:ea typeface="+mn-ea"/>
                  <a:cs typeface="+mn-cs"/>
                </a:rPr>
                <a:t>Useful Information Before You Start</a:t>
              </a:r>
            </a:p>
          </p:txBody>
        </p:sp>
        <p:sp>
          <p:nvSpPr>
            <p:cNvPr id="85" name="TextBox 84">
              <a:extLst>
                <a:ext uri="{FF2B5EF4-FFF2-40B4-BE49-F238E27FC236}">
                  <a16:creationId xmlns:a16="http://schemas.microsoft.com/office/drawing/2014/main" id="{B0CFD049-0C36-4E19-3C0E-781F61E64F41}"/>
                </a:ext>
              </a:extLst>
            </p:cNvPr>
            <p:cNvSpPr txBox="1"/>
            <p:nvPr/>
          </p:nvSpPr>
          <p:spPr>
            <a:xfrm>
              <a:off x="1110480" y="2205890"/>
              <a:ext cx="4529914" cy="501094"/>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Provides applicants with clear steps, timelines, and requirements (e.g. </a:t>
              </a:r>
              <a:r>
                <a:rPr lang="en-US" sz="1200" err="1">
                  <a:solidFill>
                    <a:prstClr val="black"/>
                  </a:solidFill>
                  <a:latin typeface="Corporate S"/>
                </a:rPr>
                <a:t>i</a:t>
              </a:r>
              <a:r>
                <a:rPr kumimoji="0" lang="en-US" sz="1200" b="0" i="0" u="none" strike="noStrike" kern="1200" cap="none" spc="0" normalizeH="0" baseline="0" noProof="0">
                  <a:ln>
                    <a:noFill/>
                  </a:ln>
                  <a:solidFill>
                    <a:prstClr val="black"/>
                  </a:solidFill>
                  <a:effectLst/>
                  <a:uLnTx/>
                  <a:uFillTx/>
                  <a:latin typeface="Corporate S"/>
                  <a:ea typeface="+mn-ea"/>
                  <a:cs typeface="+mn-cs"/>
                </a:rPr>
                <a:t>n English) to ensure complete and compliant submissions</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AE" sz="1200" b="0" i="0" u="none" strike="noStrike" kern="1200" cap="none" spc="0" normalizeH="0" baseline="0" noProof="0">
                <a:ln>
                  <a:noFill/>
                </a:ln>
                <a:solidFill>
                  <a:prstClr val="black"/>
                </a:solidFill>
                <a:effectLst/>
                <a:uLnTx/>
                <a:uFillTx/>
                <a:latin typeface="Corporate S"/>
                <a:ea typeface="+mn-ea"/>
                <a:cs typeface="+mn-cs"/>
              </a:endParaRPr>
            </a:p>
          </p:txBody>
        </p:sp>
      </p:grpSp>
      <p:grpSp>
        <p:nvGrpSpPr>
          <p:cNvPr id="59" name="Group 58">
            <a:extLst>
              <a:ext uri="{FF2B5EF4-FFF2-40B4-BE49-F238E27FC236}">
                <a16:creationId xmlns:a16="http://schemas.microsoft.com/office/drawing/2014/main" id="{2B84050A-9925-BF7A-0BD0-8B11E4EBCF37}"/>
              </a:ext>
            </a:extLst>
          </p:cNvPr>
          <p:cNvGrpSpPr/>
          <p:nvPr/>
        </p:nvGrpSpPr>
        <p:grpSpPr>
          <a:xfrm>
            <a:off x="1110479" y="5158319"/>
            <a:ext cx="4529914" cy="707705"/>
            <a:chOff x="1110479" y="5002319"/>
            <a:chExt cx="4529914" cy="707705"/>
          </a:xfrm>
        </p:grpSpPr>
        <p:sp>
          <p:nvSpPr>
            <p:cNvPr id="86" name="TextBox 85">
              <a:extLst>
                <a:ext uri="{FF2B5EF4-FFF2-40B4-BE49-F238E27FC236}">
                  <a16:creationId xmlns:a16="http://schemas.microsoft.com/office/drawing/2014/main" id="{0641FCA1-FDE2-93A6-B2B4-0908B4991E53}"/>
                </a:ext>
              </a:extLst>
            </p:cNvPr>
            <p:cNvSpPr txBox="1"/>
            <p:nvPr/>
          </p:nvSpPr>
          <p:spPr>
            <a:xfrm>
              <a:off x="1110479" y="5002319"/>
              <a:ext cx="3949200" cy="198345"/>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bg2">
                      <a:lumMod val="50000"/>
                    </a:schemeClr>
                  </a:solidFill>
                  <a:effectLst/>
                  <a:uLnTx/>
                  <a:uFillTx/>
                  <a:latin typeface="Corporate S"/>
                  <a:ea typeface="+mn-ea"/>
                  <a:cs typeface="+mn-cs"/>
                </a:rPr>
                <a:t>Promotional Materials &amp; Final Declarations</a:t>
              </a:r>
            </a:p>
          </p:txBody>
        </p:sp>
        <p:sp>
          <p:nvSpPr>
            <p:cNvPr id="87" name="TextBox 86">
              <a:extLst>
                <a:ext uri="{FF2B5EF4-FFF2-40B4-BE49-F238E27FC236}">
                  <a16:creationId xmlns:a16="http://schemas.microsoft.com/office/drawing/2014/main" id="{305E6957-7F18-B2C2-A614-16FA1C19BC8F}"/>
                </a:ext>
              </a:extLst>
            </p:cNvPr>
            <p:cNvSpPr txBox="1"/>
            <p:nvPr/>
          </p:nvSpPr>
          <p:spPr>
            <a:xfrm>
              <a:off x="1110479" y="5208930"/>
              <a:ext cx="4529914" cy="501094"/>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rporate S"/>
                  <a:ea typeface="+mn-ea"/>
                  <a:cs typeface="+mn-cs"/>
                </a:rPr>
                <a:t>Requests images from the applicants to be used in promotional releases and final declaration of the accuracy of submitted information</a:t>
              </a:r>
              <a:endParaRPr kumimoji="0" lang="en-AE" sz="1200" b="0" i="0" u="none" strike="noStrike" kern="1200" cap="none" spc="0" normalizeH="0" baseline="0" noProof="0" dirty="0">
                <a:ln>
                  <a:noFill/>
                </a:ln>
                <a:solidFill>
                  <a:prstClr val="black"/>
                </a:solidFill>
                <a:effectLst/>
                <a:uLnTx/>
                <a:uFillTx/>
                <a:latin typeface="Corporate S"/>
                <a:ea typeface="+mn-ea"/>
                <a:cs typeface="+mn-cs"/>
              </a:endParaRPr>
            </a:p>
          </p:txBody>
        </p:sp>
      </p:grpSp>
      <p:grpSp>
        <p:nvGrpSpPr>
          <p:cNvPr id="58" name="Group 57">
            <a:extLst>
              <a:ext uri="{FF2B5EF4-FFF2-40B4-BE49-F238E27FC236}">
                <a16:creationId xmlns:a16="http://schemas.microsoft.com/office/drawing/2014/main" id="{2086962C-45F7-0294-9A0B-DE9D704F7E91}"/>
              </a:ext>
            </a:extLst>
          </p:cNvPr>
          <p:cNvGrpSpPr/>
          <p:nvPr/>
        </p:nvGrpSpPr>
        <p:grpSpPr>
          <a:xfrm>
            <a:off x="1110480" y="3583693"/>
            <a:ext cx="4529914" cy="707959"/>
            <a:chOff x="1110480" y="3989023"/>
            <a:chExt cx="4529914" cy="707959"/>
          </a:xfrm>
        </p:grpSpPr>
        <p:sp>
          <p:nvSpPr>
            <p:cNvPr id="88" name="TextBox 87">
              <a:extLst>
                <a:ext uri="{FF2B5EF4-FFF2-40B4-BE49-F238E27FC236}">
                  <a16:creationId xmlns:a16="http://schemas.microsoft.com/office/drawing/2014/main" id="{3CA67A9B-89B4-3CA7-132C-98BCB1CCCEA2}"/>
                </a:ext>
              </a:extLst>
            </p:cNvPr>
            <p:cNvSpPr txBox="1"/>
            <p:nvPr/>
          </p:nvSpPr>
          <p:spPr>
            <a:xfrm>
              <a:off x="1110480" y="3989023"/>
              <a:ext cx="3156776" cy="201969"/>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dirty="0">
                  <a:ln>
                    <a:noFill/>
                  </a:ln>
                  <a:solidFill>
                    <a:schemeClr val="bg2">
                      <a:lumMod val="50000"/>
                    </a:schemeClr>
                  </a:solidFill>
                  <a:effectLst/>
                  <a:uLnTx/>
                  <a:uFillTx/>
                  <a:latin typeface="Corporate S"/>
                  <a:ea typeface="+mn-ea"/>
                  <a:cs typeface="+mn-cs"/>
                </a:rPr>
                <a:t>Applicant &amp; Nominee Information</a:t>
              </a:r>
            </a:p>
          </p:txBody>
        </p:sp>
        <p:sp>
          <p:nvSpPr>
            <p:cNvPr id="89" name="TextBox 88">
              <a:extLst>
                <a:ext uri="{FF2B5EF4-FFF2-40B4-BE49-F238E27FC236}">
                  <a16:creationId xmlns:a16="http://schemas.microsoft.com/office/drawing/2014/main" id="{E714689F-B1C3-451F-3BA5-D6C79323DB7D}"/>
                </a:ext>
              </a:extLst>
            </p:cNvPr>
            <p:cNvSpPr txBox="1"/>
            <p:nvPr/>
          </p:nvSpPr>
          <p:spPr>
            <a:xfrm>
              <a:off x="1110480" y="4195888"/>
              <a:ext cx="4529914" cy="501094"/>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Collects essential details about the business/nominee and point of contact filling the form, this helps establish context for evaluation</a:t>
              </a:r>
            </a:p>
          </p:txBody>
        </p:sp>
      </p:grpSp>
      <p:grpSp>
        <p:nvGrpSpPr>
          <p:cNvPr id="57" name="Group 56">
            <a:extLst>
              <a:ext uri="{FF2B5EF4-FFF2-40B4-BE49-F238E27FC236}">
                <a16:creationId xmlns:a16="http://schemas.microsoft.com/office/drawing/2014/main" id="{839F740C-FBCC-D767-99C0-4EA4E05A2F22}"/>
              </a:ext>
            </a:extLst>
          </p:cNvPr>
          <p:cNvGrpSpPr/>
          <p:nvPr/>
        </p:nvGrpSpPr>
        <p:grpSpPr>
          <a:xfrm>
            <a:off x="1110480" y="2776897"/>
            <a:ext cx="4529914" cy="699772"/>
            <a:chOff x="1110480" y="2970091"/>
            <a:chExt cx="4529914" cy="699772"/>
          </a:xfrm>
        </p:grpSpPr>
        <p:sp>
          <p:nvSpPr>
            <p:cNvPr id="90" name="TextBox 89">
              <a:extLst>
                <a:ext uri="{FF2B5EF4-FFF2-40B4-BE49-F238E27FC236}">
                  <a16:creationId xmlns:a16="http://schemas.microsoft.com/office/drawing/2014/main" id="{80EFFE43-8993-459F-0CFE-807B7E973166}"/>
                </a:ext>
              </a:extLst>
            </p:cNvPr>
            <p:cNvSpPr txBox="1"/>
            <p:nvPr/>
          </p:nvSpPr>
          <p:spPr>
            <a:xfrm>
              <a:off x="1110480" y="2970091"/>
              <a:ext cx="2624699" cy="198345"/>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dirty="0">
                  <a:ln>
                    <a:noFill/>
                  </a:ln>
                  <a:solidFill>
                    <a:schemeClr val="bg2">
                      <a:lumMod val="50000"/>
                    </a:schemeClr>
                  </a:solidFill>
                  <a:effectLst/>
                  <a:uLnTx/>
                  <a:uFillTx/>
                  <a:latin typeface="Corporate S"/>
                  <a:ea typeface="+mn-ea"/>
                  <a:cs typeface="+mn-cs"/>
                </a:rPr>
                <a:t>Eligibility Criteria</a:t>
              </a:r>
            </a:p>
          </p:txBody>
        </p:sp>
        <p:sp>
          <p:nvSpPr>
            <p:cNvPr id="91" name="TextBox 90">
              <a:extLst>
                <a:ext uri="{FF2B5EF4-FFF2-40B4-BE49-F238E27FC236}">
                  <a16:creationId xmlns:a16="http://schemas.microsoft.com/office/drawing/2014/main" id="{B2692002-ABAC-B79E-2048-17B3C34D8871}"/>
                </a:ext>
              </a:extLst>
            </p:cNvPr>
            <p:cNvSpPr txBox="1"/>
            <p:nvPr/>
          </p:nvSpPr>
          <p:spPr>
            <a:xfrm>
              <a:off x="1110480" y="3168769"/>
              <a:ext cx="4529914" cy="501094"/>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Outlines who can apply and what makes an entry valid, ensuring fairness and transparency</a:t>
              </a:r>
              <a:endParaRPr kumimoji="0" lang="en-AE" sz="1200" b="0" i="0" u="none" strike="noStrike" kern="1200" cap="none" spc="0" normalizeH="0" baseline="0" noProof="0">
                <a:ln>
                  <a:noFill/>
                </a:ln>
                <a:solidFill>
                  <a:prstClr val="black"/>
                </a:solidFill>
                <a:effectLst/>
                <a:uLnTx/>
                <a:uFillTx/>
                <a:latin typeface="Corporate S"/>
                <a:ea typeface="+mn-ea"/>
                <a:cs typeface="+mn-cs"/>
              </a:endParaRPr>
            </a:p>
          </p:txBody>
        </p:sp>
      </p:grpSp>
      <p:sp>
        <p:nvSpPr>
          <p:cNvPr id="107" name="Rectangle: Rounded Corners 106">
            <a:extLst>
              <a:ext uri="{FF2B5EF4-FFF2-40B4-BE49-F238E27FC236}">
                <a16:creationId xmlns:a16="http://schemas.microsoft.com/office/drawing/2014/main" id="{2CC8F470-733F-85A8-8BFC-1D17FECCB323}"/>
              </a:ext>
            </a:extLst>
          </p:cNvPr>
          <p:cNvSpPr/>
          <p:nvPr/>
        </p:nvSpPr>
        <p:spPr>
          <a:xfrm>
            <a:off x="6272576" y="1764976"/>
            <a:ext cx="5547895" cy="4103555"/>
          </a:xfrm>
          <a:prstGeom prst="roundRect">
            <a:avLst>
              <a:gd name="adj" fmla="val 335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E" sz="1800" b="0" i="0" u="none" strike="noStrike" kern="1200" cap="none" spc="0" normalizeH="0" baseline="0" noProof="0">
              <a:ln>
                <a:noFill/>
              </a:ln>
              <a:solidFill>
                <a:prstClr val="white"/>
              </a:solidFill>
              <a:effectLst/>
              <a:uLnTx/>
              <a:uFillTx/>
              <a:latin typeface="Corporate S"/>
              <a:ea typeface="+mn-ea"/>
              <a:cs typeface="+mn-cs"/>
            </a:endParaRPr>
          </a:p>
        </p:txBody>
      </p:sp>
      <p:sp>
        <p:nvSpPr>
          <p:cNvPr id="139" name="Rectangle: Rounded Corners 138">
            <a:extLst>
              <a:ext uri="{FF2B5EF4-FFF2-40B4-BE49-F238E27FC236}">
                <a16:creationId xmlns:a16="http://schemas.microsoft.com/office/drawing/2014/main" id="{ECA76FE3-78A9-0565-3192-F7B82A05F202}"/>
              </a:ext>
            </a:extLst>
          </p:cNvPr>
          <p:cNvSpPr/>
          <p:nvPr/>
        </p:nvSpPr>
        <p:spPr>
          <a:xfrm>
            <a:off x="6273800" y="1511300"/>
            <a:ext cx="5547895" cy="222729"/>
          </a:xfrm>
          <a:prstGeom prst="roundRect">
            <a:avLst>
              <a:gd name="adj" fmla="val 1936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tlCol="0" anchor="ctr"/>
          <a:lstStyle/>
          <a:p>
            <a:pPr marL="0" marR="0" lvl="0" indent="0" defTabSz="82550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ea typeface="Helvetica Neue Medium"/>
                <a:cs typeface="Helvetica Neue Medium"/>
                <a:sym typeface="Helvetica Neue Medium"/>
              </a:rPr>
              <a:t>Frontline Staff Awards - Scored Section</a:t>
            </a:r>
          </a:p>
        </p:txBody>
      </p:sp>
      <p:cxnSp>
        <p:nvCxnSpPr>
          <p:cNvPr id="6" name="Straight Connector 5">
            <a:extLst>
              <a:ext uri="{FF2B5EF4-FFF2-40B4-BE49-F238E27FC236}">
                <a16:creationId xmlns:a16="http://schemas.microsoft.com/office/drawing/2014/main" id="{37DB1E7C-2999-2E96-27F6-B953CFF20A67}"/>
              </a:ext>
            </a:extLst>
          </p:cNvPr>
          <p:cNvCxnSpPr>
            <a:cxnSpLocks/>
            <a:stCxn id="14" idx="7"/>
            <a:endCxn id="11" idx="22"/>
          </p:cNvCxnSpPr>
          <p:nvPr/>
        </p:nvCxnSpPr>
        <p:spPr>
          <a:xfrm flipV="1">
            <a:off x="6618313" y="2439893"/>
            <a:ext cx="0" cy="53019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C230DA1-0F13-CBDF-72C8-980721D7F432}"/>
              </a:ext>
            </a:extLst>
          </p:cNvPr>
          <p:cNvCxnSpPr>
            <a:cxnSpLocks/>
            <a:endCxn id="14" idx="22"/>
          </p:cNvCxnSpPr>
          <p:nvPr/>
        </p:nvCxnSpPr>
        <p:spPr>
          <a:xfrm flipV="1">
            <a:off x="6618313" y="3444633"/>
            <a:ext cx="0" cy="53019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Freeform 29">
            <a:extLst>
              <a:ext uri="{FF2B5EF4-FFF2-40B4-BE49-F238E27FC236}">
                <a16:creationId xmlns:a16="http://schemas.microsoft.com/office/drawing/2014/main" id="{D12C103F-753C-377F-F4FA-A328D72DEA1F}"/>
              </a:ext>
            </a:extLst>
          </p:cNvPr>
          <p:cNvSpPr>
            <a:spLocks noChangeAspect="1" noEditPoints="1"/>
          </p:cNvSpPr>
          <p:nvPr/>
        </p:nvSpPr>
        <p:spPr bwMode="auto">
          <a:xfrm>
            <a:off x="6389374" y="1974175"/>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chemeClr val="accent3"/>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2" name="Rectangle: Rounded Corners 11">
            <a:extLst>
              <a:ext uri="{FF2B5EF4-FFF2-40B4-BE49-F238E27FC236}">
                <a16:creationId xmlns:a16="http://schemas.microsoft.com/office/drawing/2014/main" id="{561AB3BB-055E-786D-4835-20A23DAEAC67}"/>
              </a:ext>
            </a:extLst>
          </p:cNvPr>
          <p:cNvSpPr/>
          <p:nvPr/>
        </p:nvSpPr>
        <p:spPr>
          <a:xfrm>
            <a:off x="6486330" y="2100499"/>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accent3"/>
                </a:solidFill>
                <a:effectLst/>
                <a:uLnTx/>
                <a:uFillTx/>
                <a:latin typeface="Corporate S"/>
                <a:ea typeface="+mn-ea"/>
                <a:cs typeface="+mn-cs"/>
              </a:rPr>
              <a:t>1</a:t>
            </a:r>
          </a:p>
        </p:txBody>
      </p:sp>
      <p:sp>
        <p:nvSpPr>
          <p:cNvPr id="14" name="Freeform 29">
            <a:extLst>
              <a:ext uri="{FF2B5EF4-FFF2-40B4-BE49-F238E27FC236}">
                <a16:creationId xmlns:a16="http://schemas.microsoft.com/office/drawing/2014/main" id="{71D9F503-928E-D456-F2E1-AD9ED3FEEEAB}"/>
              </a:ext>
            </a:extLst>
          </p:cNvPr>
          <p:cNvSpPr>
            <a:spLocks noChangeAspect="1" noEditPoints="1"/>
          </p:cNvSpPr>
          <p:nvPr/>
        </p:nvSpPr>
        <p:spPr bwMode="auto">
          <a:xfrm>
            <a:off x="6389374" y="2978915"/>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chemeClr val="accent3"/>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5" name="Rectangle: Rounded Corners 14">
            <a:extLst>
              <a:ext uri="{FF2B5EF4-FFF2-40B4-BE49-F238E27FC236}">
                <a16:creationId xmlns:a16="http://schemas.microsoft.com/office/drawing/2014/main" id="{32378257-27C3-076B-F79C-75D99B1D003B}"/>
              </a:ext>
            </a:extLst>
          </p:cNvPr>
          <p:cNvSpPr/>
          <p:nvPr/>
        </p:nvSpPr>
        <p:spPr>
          <a:xfrm>
            <a:off x="6486330" y="3107510"/>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accent3"/>
                </a:solidFill>
                <a:effectLst/>
                <a:uLnTx/>
                <a:uFillTx/>
                <a:latin typeface="Corporate S"/>
                <a:ea typeface="+mn-ea"/>
                <a:cs typeface="+mn-cs"/>
              </a:rPr>
              <a:t>2</a:t>
            </a:r>
          </a:p>
        </p:txBody>
      </p:sp>
      <p:sp>
        <p:nvSpPr>
          <p:cNvPr id="17" name="Freeform 29">
            <a:extLst>
              <a:ext uri="{FF2B5EF4-FFF2-40B4-BE49-F238E27FC236}">
                <a16:creationId xmlns:a16="http://schemas.microsoft.com/office/drawing/2014/main" id="{78ECF4C6-064B-0C40-9CCA-DAD7698F3B90}"/>
              </a:ext>
            </a:extLst>
          </p:cNvPr>
          <p:cNvSpPr>
            <a:spLocks noChangeAspect="1" noEditPoints="1"/>
          </p:cNvSpPr>
          <p:nvPr/>
        </p:nvSpPr>
        <p:spPr bwMode="auto">
          <a:xfrm>
            <a:off x="6389374" y="3994046"/>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chemeClr val="accent3"/>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8" name="Rectangle: Rounded Corners 17">
            <a:extLst>
              <a:ext uri="{FF2B5EF4-FFF2-40B4-BE49-F238E27FC236}">
                <a16:creationId xmlns:a16="http://schemas.microsoft.com/office/drawing/2014/main" id="{5126C69D-268D-30BF-E673-A7F6DC50F228}"/>
              </a:ext>
            </a:extLst>
          </p:cNvPr>
          <p:cNvSpPr/>
          <p:nvPr/>
        </p:nvSpPr>
        <p:spPr>
          <a:xfrm>
            <a:off x="6486330" y="4106049"/>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accent3"/>
                </a:solidFill>
                <a:effectLst/>
                <a:uLnTx/>
                <a:uFillTx/>
                <a:latin typeface="Corporate S"/>
                <a:ea typeface="+mn-ea"/>
                <a:cs typeface="+mn-cs"/>
              </a:rPr>
              <a:t>3</a:t>
            </a:r>
          </a:p>
        </p:txBody>
      </p:sp>
      <p:grpSp>
        <p:nvGrpSpPr>
          <p:cNvPr id="19" name="Group 18">
            <a:extLst>
              <a:ext uri="{FF2B5EF4-FFF2-40B4-BE49-F238E27FC236}">
                <a16:creationId xmlns:a16="http://schemas.microsoft.com/office/drawing/2014/main" id="{7C6DABE9-D99E-B62C-B25A-680AD6B40036}"/>
              </a:ext>
            </a:extLst>
          </p:cNvPr>
          <p:cNvGrpSpPr/>
          <p:nvPr/>
        </p:nvGrpSpPr>
        <p:grpSpPr>
          <a:xfrm>
            <a:off x="7011525" y="1998850"/>
            <a:ext cx="4808957" cy="708134"/>
            <a:chOff x="7011525" y="1862943"/>
            <a:chExt cx="4808957" cy="708134"/>
          </a:xfrm>
        </p:grpSpPr>
        <p:sp>
          <p:nvSpPr>
            <p:cNvPr id="20" name="TextBox 19">
              <a:extLst>
                <a:ext uri="{FF2B5EF4-FFF2-40B4-BE49-F238E27FC236}">
                  <a16:creationId xmlns:a16="http://schemas.microsoft.com/office/drawing/2014/main" id="{0486E2B9-EA9E-9E7A-368F-C676405A0CE0}"/>
                </a:ext>
              </a:extLst>
            </p:cNvPr>
            <p:cNvSpPr txBox="1"/>
            <p:nvPr/>
          </p:nvSpPr>
          <p:spPr>
            <a:xfrm>
              <a:off x="7011526" y="1862943"/>
              <a:ext cx="4504739"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accent3"/>
                  </a:solidFill>
                  <a:effectLst/>
                  <a:uLnTx/>
                  <a:uFillTx/>
                  <a:latin typeface="Corporate S"/>
                  <a:ea typeface="+mn-ea"/>
                  <a:cs typeface="+mn-cs"/>
                </a:rPr>
                <a:t>Describe what makes the nominee exceptional in their role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400" b="0" i="1" u="none" strike="noStrike" kern="1200" cap="none" spc="0" normalizeH="0" baseline="0" noProof="0" dirty="0">
                <a:ln>
                  <a:noFill/>
                </a:ln>
                <a:solidFill>
                  <a:srgbClr val="CD3151"/>
                </a:solidFill>
                <a:effectLst/>
                <a:uLnTx/>
                <a:uFillTx/>
                <a:latin typeface="Corporate S"/>
                <a:ea typeface="+mn-ea"/>
                <a:cs typeface="+mn-cs"/>
              </a:endParaRPr>
            </a:p>
          </p:txBody>
        </p:sp>
        <p:sp>
          <p:nvSpPr>
            <p:cNvPr id="21" name="TextBox 20">
              <a:extLst>
                <a:ext uri="{FF2B5EF4-FFF2-40B4-BE49-F238E27FC236}">
                  <a16:creationId xmlns:a16="http://schemas.microsoft.com/office/drawing/2014/main" id="{51FFF5D3-C366-66FB-CA25-7E5D9BD7943D}"/>
                </a:ext>
              </a:extLst>
            </p:cNvPr>
            <p:cNvSpPr txBox="1"/>
            <p:nvPr/>
          </p:nvSpPr>
          <p:spPr>
            <a:xfrm>
              <a:off x="7011525" y="2069983"/>
              <a:ext cx="4808957"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Demonstrate deep knowledge, adaptive storytelling, handling of sensitive topics, and standout tour moments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200" b="0" i="0" u="none" strike="noStrike" kern="1200" cap="none" spc="0" normalizeH="0" baseline="0" noProof="0">
                <a:ln>
                  <a:noFill/>
                </a:ln>
                <a:solidFill>
                  <a:prstClr val="black"/>
                </a:solidFill>
                <a:effectLst/>
                <a:uLnTx/>
                <a:uFillTx/>
                <a:latin typeface="Corporate S"/>
                <a:ea typeface="+mn-ea"/>
                <a:cs typeface="+mn-cs"/>
              </a:endParaRPr>
            </a:p>
          </p:txBody>
        </p:sp>
      </p:grpSp>
      <p:grpSp>
        <p:nvGrpSpPr>
          <p:cNvPr id="22" name="Group 21">
            <a:extLst>
              <a:ext uri="{FF2B5EF4-FFF2-40B4-BE49-F238E27FC236}">
                <a16:creationId xmlns:a16="http://schemas.microsoft.com/office/drawing/2014/main" id="{48270FE9-E5E5-8AE7-2DC4-A61F581F92E9}"/>
              </a:ext>
            </a:extLst>
          </p:cNvPr>
          <p:cNvGrpSpPr/>
          <p:nvPr/>
        </p:nvGrpSpPr>
        <p:grpSpPr>
          <a:xfrm>
            <a:off x="7011525" y="4001840"/>
            <a:ext cx="4529915" cy="702936"/>
            <a:chOff x="7011525" y="3423162"/>
            <a:chExt cx="4529915" cy="702936"/>
          </a:xfrm>
        </p:grpSpPr>
        <p:sp>
          <p:nvSpPr>
            <p:cNvPr id="23" name="TextBox 22">
              <a:extLst>
                <a:ext uri="{FF2B5EF4-FFF2-40B4-BE49-F238E27FC236}">
                  <a16:creationId xmlns:a16="http://schemas.microsoft.com/office/drawing/2014/main" id="{11FCF93B-CB0B-9B7A-6071-2A36C247F5A5}"/>
                </a:ext>
              </a:extLst>
            </p:cNvPr>
            <p:cNvSpPr txBox="1"/>
            <p:nvPr/>
          </p:nvSpPr>
          <p:spPr>
            <a:xfrm>
              <a:off x="7011525" y="3423162"/>
              <a:ext cx="4118929" cy="19694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chemeClr val="accent3"/>
                  </a:solidFill>
                  <a:effectLst/>
                  <a:uLnTx/>
                  <a:uFillTx/>
                  <a:latin typeface="Corporate S"/>
                  <a:ea typeface="+mn-ea"/>
                  <a:cs typeface="+mn-cs"/>
                </a:rPr>
                <a:t>Show that this is a sustained standard, not a one-off</a:t>
              </a:r>
            </a:p>
          </p:txBody>
        </p:sp>
        <p:sp>
          <p:nvSpPr>
            <p:cNvPr id="24" name="TextBox 23">
              <a:extLst>
                <a:ext uri="{FF2B5EF4-FFF2-40B4-BE49-F238E27FC236}">
                  <a16:creationId xmlns:a16="http://schemas.microsoft.com/office/drawing/2014/main" id="{653B7CA8-8194-0829-EF2A-D83C2C278F9D}"/>
                </a:ext>
              </a:extLst>
            </p:cNvPr>
            <p:cNvSpPr txBox="1"/>
            <p:nvPr/>
          </p:nvSpPr>
          <p:spPr>
            <a:xfrm>
              <a:off x="7011526" y="3625004"/>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Prove consistent high performance across 12 months with recognition and evidence spread throughout the year</a:t>
              </a:r>
            </a:p>
          </p:txBody>
        </p:sp>
      </p:grpSp>
      <p:grpSp>
        <p:nvGrpSpPr>
          <p:cNvPr id="25" name="Group 24">
            <a:extLst>
              <a:ext uri="{FF2B5EF4-FFF2-40B4-BE49-F238E27FC236}">
                <a16:creationId xmlns:a16="http://schemas.microsoft.com/office/drawing/2014/main" id="{56450367-40CA-34EC-0F1E-5EE65DA0CE63}"/>
              </a:ext>
            </a:extLst>
          </p:cNvPr>
          <p:cNvGrpSpPr/>
          <p:nvPr/>
        </p:nvGrpSpPr>
        <p:grpSpPr>
          <a:xfrm>
            <a:off x="7011525" y="3004526"/>
            <a:ext cx="4529915" cy="699772"/>
            <a:chOff x="7011525" y="2621891"/>
            <a:chExt cx="4529915" cy="699772"/>
          </a:xfrm>
        </p:grpSpPr>
        <p:sp>
          <p:nvSpPr>
            <p:cNvPr id="26" name="TextBox 25">
              <a:extLst>
                <a:ext uri="{FF2B5EF4-FFF2-40B4-BE49-F238E27FC236}">
                  <a16:creationId xmlns:a16="http://schemas.microsoft.com/office/drawing/2014/main" id="{6C44202B-BF80-94FD-5BAE-EEB48585D8E9}"/>
                </a:ext>
              </a:extLst>
            </p:cNvPr>
            <p:cNvSpPr txBox="1"/>
            <p:nvPr/>
          </p:nvSpPr>
          <p:spPr>
            <a:xfrm>
              <a:off x="7011525" y="2621891"/>
              <a:ext cx="4227105" cy="19834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chemeClr val="accent3"/>
                  </a:solidFill>
                  <a:effectLst/>
                  <a:uLnTx/>
                  <a:uFillTx/>
                  <a:latin typeface="Corporate S"/>
                  <a:ea typeface="+mn-ea"/>
                  <a:cs typeface="+mn-cs"/>
                </a:rPr>
                <a:t>Show the mark they leave on the visitors they meet</a:t>
              </a:r>
            </a:p>
          </p:txBody>
        </p:sp>
        <p:sp>
          <p:nvSpPr>
            <p:cNvPr id="27" name="TextBox 26">
              <a:extLst>
                <a:ext uri="{FF2B5EF4-FFF2-40B4-BE49-F238E27FC236}">
                  <a16:creationId xmlns:a16="http://schemas.microsoft.com/office/drawing/2014/main" id="{9687E270-9809-D6F3-C556-B7BBDE5205D8}"/>
                </a:ext>
              </a:extLst>
            </p:cNvPr>
            <p:cNvSpPr txBox="1"/>
            <p:nvPr/>
          </p:nvSpPr>
          <p:spPr>
            <a:xfrm>
              <a:off x="7011526" y="2820569"/>
              <a:ext cx="4529914" cy="50109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orporate S"/>
                  <a:ea typeface="+mn-ea"/>
                  <a:cs typeface="+mn-cs"/>
                </a:rPr>
                <a:t>Show lasting impressions via guest feedback, group management, and satisfaction metrics with sources and dates</a:t>
              </a:r>
            </a:p>
          </p:txBody>
        </p:sp>
      </p:grpSp>
      <p:cxnSp>
        <p:nvCxnSpPr>
          <p:cNvPr id="10" name="Straight Connector 9">
            <a:extLst>
              <a:ext uri="{FF2B5EF4-FFF2-40B4-BE49-F238E27FC236}">
                <a16:creationId xmlns:a16="http://schemas.microsoft.com/office/drawing/2014/main" id="{0AFC9362-1340-1728-735D-333CAA3A0F16}"/>
              </a:ext>
            </a:extLst>
          </p:cNvPr>
          <p:cNvCxnSpPr>
            <a:cxnSpLocks/>
            <a:stCxn id="38" idx="15"/>
            <a:endCxn id="35" idx="22"/>
          </p:cNvCxnSpPr>
          <p:nvPr/>
        </p:nvCxnSpPr>
        <p:spPr>
          <a:xfrm flipV="1">
            <a:off x="717267" y="4094130"/>
            <a:ext cx="0" cy="366767"/>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8A9DA36-7D1E-D32F-6614-7D0E6D1E60D8}"/>
              </a:ext>
            </a:extLst>
          </p:cNvPr>
          <p:cNvCxnSpPr>
            <a:cxnSpLocks/>
            <a:stCxn id="32" idx="7"/>
            <a:endCxn id="29" idx="22"/>
          </p:cNvCxnSpPr>
          <p:nvPr/>
        </p:nvCxnSpPr>
        <p:spPr>
          <a:xfrm flipV="1">
            <a:off x="717267" y="2439893"/>
            <a:ext cx="0" cy="359616"/>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F90279A-F498-FA1E-5E2C-A365CEAAC220}"/>
              </a:ext>
            </a:extLst>
          </p:cNvPr>
          <p:cNvCxnSpPr>
            <a:cxnSpLocks/>
            <a:stCxn id="35" idx="7"/>
            <a:endCxn id="32" idx="22"/>
          </p:cNvCxnSpPr>
          <p:nvPr/>
        </p:nvCxnSpPr>
        <p:spPr>
          <a:xfrm flipV="1">
            <a:off x="717267" y="3265227"/>
            <a:ext cx="0" cy="363185"/>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BF8757B8-D0F2-31EE-6D92-310BD8A74173}"/>
              </a:ext>
            </a:extLst>
          </p:cNvPr>
          <p:cNvGrpSpPr/>
          <p:nvPr/>
        </p:nvGrpSpPr>
        <p:grpSpPr>
          <a:xfrm>
            <a:off x="488328" y="1974175"/>
            <a:ext cx="457878" cy="469300"/>
            <a:chOff x="488272" y="2833733"/>
            <a:chExt cx="457878" cy="469300"/>
          </a:xfrm>
        </p:grpSpPr>
        <p:sp>
          <p:nvSpPr>
            <p:cNvPr id="29" name="Freeform 29">
              <a:extLst>
                <a:ext uri="{FF2B5EF4-FFF2-40B4-BE49-F238E27FC236}">
                  <a16:creationId xmlns:a16="http://schemas.microsoft.com/office/drawing/2014/main" id="{3D6DFB89-8935-C327-AAB2-C179FAC56F55}"/>
                </a:ext>
              </a:extLst>
            </p:cNvPr>
            <p:cNvSpPr>
              <a:spLocks noChangeAspect="1" noEditPoints="1"/>
            </p:cNvSpPr>
            <p:nvPr/>
          </p:nvSpPr>
          <p:spPr bwMode="auto">
            <a:xfrm>
              <a:off x="488272" y="2833733"/>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867155"/>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30" name="Rectangle: Rounded Corners 29">
              <a:extLst>
                <a:ext uri="{FF2B5EF4-FFF2-40B4-BE49-F238E27FC236}">
                  <a16:creationId xmlns:a16="http://schemas.microsoft.com/office/drawing/2014/main" id="{8033BCE1-F74B-0351-BBC2-9D40B236A126}"/>
                </a:ext>
              </a:extLst>
            </p:cNvPr>
            <p:cNvSpPr/>
            <p:nvPr/>
          </p:nvSpPr>
          <p:spPr>
            <a:xfrm>
              <a:off x="585228" y="2960057"/>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A</a:t>
              </a:r>
            </a:p>
          </p:txBody>
        </p:sp>
      </p:grpSp>
      <p:grpSp>
        <p:nvGrpSpPr>
          <p:cNvPr id="31" name="Group 30">
            <a:extLst>
              <a:ext uri="{FF2B5EF4-FFF2-40B4-BE49-F238E27FC236}">
                <a16:creationId xmlns:a16="http://schemas.microsoft.com/office/drawing/2014/main" id="{56735F76-54E7-1F75-22E8-2F0B280735BC}"/>
              </a:ext>
            </a:extLst>
          </p:cNvPr>
          <p:cNvGrpSpPr/>
          <p:nvPr/>
        </p:nvGrpSpPr>
        <p:grpSpPr>
          <a:xfrm>
            <a:off x="488328" y="2799509"/>
            <a:ext cx="457878" cy="469300"/>
            <a:chOff x="488272" y="3667717"/>
            <a:chExt cx="457878" cy="469300"/>
          </a:xfrm>
        </p:grpSpPr>
        <p:sp>
          <p:nvSpPr>
            <p:cNvPr id="32" name="Freeform 29">
              <a:extLst>
                <a:ext uri="{FF2B5EF4-FFF2-40B4-BE49-F238E27FC236}">
                  <a16:creationId xmlns:a16="http://schemas.microsoft.com/office/drawing/2014/main" id="{A24FE326-15CE-6070-8712-06AF4BCA1474}"/>
                </a:ext>
              </a:extLst>
            </p:cNvPr>
            <p:cNvSpPr>
              <a:spLocks noChangeAspect="1" noEditPoints="1"/>
            </p:cNvSpPr>
            <p:nvPr/>
          </p:nvSpPr>
          <p:spPr bwMode="auto">
            <a:xfrm>
              <a:off x="488272" y="3667717"/>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bg2">
                    <a:lumMod val="50000"/>
                  </a:schemeClr>
                </a:solidFill>
                <a:effectLst/>
                <a:uLnTx/>
                <a:uFillTx/>
                <a:latin typeface="Calibri Light" panose="020F0302020204030204" pitchFamily="34" charset="0"/>
                <a:ea typeface="+mn-ea"/>
                <a:cs typeface="Calibri Light" panose="020F0302020204030204" pitchFamily="34" charset="0"/>
              </a:endParaRPr>
            </a:p>
          </p:txBody>
        </p:sp>
        <p:sp>
          <p:nvSpPr>
            <p:cNvPr id="33" name="Rectangle: Rounded Corners 32">
              <a:extLst>
                <a:ext uri="{FF2B5EF4-FFF2-40B4-BE49-F238E27FC236}">
                  <a16:creationId xmlns:a16="http://schemas.microsoft.com/office/drawing/2014/main" id="{1F4B2E09-1DE2-0862-A127-6A83D15D04C9}"/>
                </a:ext>
              </a:extLst>
            </p:cNvPr>
            <p:cNvSpPr/>
            <p:nvPr/>
          </p:nvSpPr>
          <p:spPr>
            <a:xfrm>
              <a:off x="585228" y="3796312"/>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B</a:t>
              </a:r>
            </a:p>
          </p:txBody>
        </p:sp>
      </p:grpSp>
      <p:grpSp>
        <p:nvGrpSpPr>
          <p:cNvPr id="34" name="Group 33">
            <a:extLst>
              <a:ext uri="{FF2B5EF4-FFF2-40B4-BE49-F238E27FC236}">
                <a16:creationId xmlns:a16="http://schemas.microsoft.com/office/drawing/2014/main" id="{5FEDC73B-9F0F-2AE9-4962-A9A9E03491ED}"/>
              </a:ext>
            </a:extLst>
          </p:cNvPr>
          <p:cNvGrpSpPr/>
          <p:nvPr/>
        </p:nvGrpSpPr>
        <p:grpSpPr>
          <a:xfrm>
            <a:off x="488328" y="3628412"/>
            <a:ext cx="457878" cy="469300"/>
            <a:chOff x="488272" y="4389698"/>
            <a:chExt cx="457878" cy="469300"/>
          </a:xfrm>
        </p:grpSpPr>
        <p:sp>
          <p:nvSpPr>
            <p:cNvPr id="35" name="Freeform 29">
              <a:extLst>
                <a:ext uri="{FF2B5EF4-FFF2-40B4-BE49-F238E27FC236}">
                  <a16:creationId xmlns:a16="http://schemas.microsoft.com/office/drawing/2014/main" id="{CCECE6A1-E8C1-C0C7-C462-E01FC4365E92}"/>
                </a:ext>
              </a:extLst>
            </p:cNvPr>
            <p:cNvSpPr>
              <a:spLocks noChangeAspect="1" noEditPoints="1"/>
            </p:cNvSpPr>
            <p:nvPr/>
          </p:nvSpPr>
          <p:spPr bwMode="auto">
            <a:xfrm>
              <a:off x="488272" y="4389698"/>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bg2">
                    <a:lumMod val="50000"/>
                  </a:schemeClr>
                </a:solidFill>
                <a:effectLst/>
                <a:uLnTx/>
                <a:uFillTx/>
                <a:latin typeface="Calibri Light" panose="020F0302020204030204" pitchFamily="34" charset="0"/>
                <a:ea typeface="+mn-ea"/>
                <a:cs typeface="Calibri Light" panose="020F0302020204030204" pitchFamily="34" charset="0"/>
              </a:endParaRPr>
            </a:p>
          </p:txBody>
        </p:sp>
        <p:sp>
          <p:nvSpPr>
            <p:cNvPr id="36" name="Rectangle: Rounded Corners 35">
              <a:extLst>
                <a:ext uri="{FF2B5EF4-FFF2-40B4-BE49-F238E27FC236}">
                  <a16:creationId xmlns:a16="http://schemas.microsoft.com/office/drawing/2014/main" id="{2416CA32-C595-9B37-D60A-37DFB9EADA47}"/>
                </a:ext>
              </a:extLst>
            </p:cNvPr>
            <p:cNvSpPr/>
            <p:nvPr/>
          </p:nvSpPr>
          <p:spPr>
            <a:xfrm>
              <a:off x="585228" y="4501701"/>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C</a:t>
              </a:r>
            </a:p>
          </p:txBody>
        </p:sp>
      </p:grpSp>
      <p:grpSp>
        <p:nvGrpSpPr>
          <p:cNvPr id="37" name="Group 36">
            <a:extLst>
              <a:ext uri="{FF2B5EF4-FFF2-40B4-BE49-F238E27FC236}">
                <a16:creationId xmlns:a16="http://schemas.microsoft.com/office/drawing/2014/main" id="{BF4109AD-D6D5-219C-2FAA-0B4D4EAB7D70}"/>
              </a:ext>
            </a:extLst>
          </p:cNvPr>
          <p:cNvGrpSpPr/>
          <p:nvPr/>
        </p:nvGrpSpPr>
        <p:grpSpPr>
          <a:xfrm>
            <a:off x="488328" y="4457315"/>
            <a:ext cx="457878" cy="469300"/>
            <a:chOff x="488272" y="5211075"/>
            <a:chExt cx="457878" cy="469300"/>
          </a:xfrm>
        </p:grpSpPr>
        <p:sp>
          <p:nvSpPr>
            <p:cNvPr id="38" name="Freeform 29">
              <a:extLst>
                <a:ext uri="{FF2B5EF4-FFF2-40B4-BE49-F238E27FC236}">
                  <a16:creationId xmlns:a16="http://schemas.microsoft.com/office/drawing/2014/main" id="{EC1B79EF-A93C-926A-3217-C6E9C851FA08}"/>
                </a:ext>
              </a:extLst>
            </p:cNvPr>
            <p:cNvSpPr>
              <a:spLocks noChangeAspect="1" noEditPoints="1"/>
            </p:cNvSpPr>
            <p:nvPr/>
          </p:nvSpPr>
          <p:spPr bwMode="auto">
            <a:xfrm>
              <a:off x="488272" y="5211075"/>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bg2">
                    <a:lumMod val="50000"/>
                  </a:schemeClr>
                </a:solidFill>
                <a:effectLst/>
                <a:uLnTx/>
                <a:uFillTx/>
                <a:latin typeface="Calibri Light" panose="020F0302020204030204" pitchFamily="34" charset="0"/>
                <a:ea typeface="+mn-ea"/>
                <a:cs typeface="Calibri Light" panose="020F0302020204030204" pitchFamily="34" charset="0"/>
              </a:endParaRPr>
            </a:p>
          </p:txBody>
        </p:sp>
        <p:sp>
          <p:nvSpPr>
            <p:cNvPr id="39" name="Rectangle: Rounded Corners 38">
              <a:extLst>
                <a:ext uri="{FF2B5EF4-FFF2-40B4-BE49-F238E27FC236}">
                  <a16:creationId xmlns:a16="http://schemas.microsoft.com/office/drawing/2014/main" id="{7745266E-186D-CE4C-9A9F-7FDFBC993D26}"/>
                </a:ext>
              </a:extLst>
            </p:cNvPr>
            <p:cNvSpPr/>
            <p:nvPr/>
          </p:nvSpPr>
          <p:spPr>
            <a:xfrm>
              <a:off x="585228" y="5338478"/>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E" sz="1800" b="1" i="0" u="none" strike="noStrike" kern="1200" cap="none" spc="0" normalizeH="0" baseline="0" noProof="0">
                  <a:ln>
                    <a:noFill/>
                  </a:ln>
                  <a:solidFill>
                    <a:schemeClr val="bg2">
                      <a:lumMod val="50000"/>
                    </a:schemeClr>
                  </a:solidFill>
                  <a:effectLst/>
                  <a:uLnTx/>
                  <a:uFillTx/>
                  <a:latin typeface="Corporate S"/>
                  <a:ea typeface="+mn-ea"/>
                  <a:cs typeface="+mn-cs"/>
                </a:rPr>
                <a:t>D</a:t>
              </a:r>
            </a:p>
          </p:txBody>
        </p:sp>
      </p:grpSp>
      <p:cxnSp>
        <p:nvCxnSpPr>
          <p:cNvPr id="40" name="Straight Connector 39">
            <a:extLst>
              <a:ext uri="{FF2B5EF4-FFF2-40B4-BE49-F238E27FC236}">
                <a16:creationId xmlns:a16="http://schemas.microsoft.com/office/drawing/2014/main" id="{3FE28637-C3AB-F7CB-765C-74721053885C}"/>
              </a:ext>
            </a:extLst>
          </p:cNvPr>
          <p:cNvCxnSpPr>
            <a:cxnSpLocks/>
            <a:stCxn id="42" idx="7"/>
            <a:endCxn id="38" idx="22"/>
          </p:cNvCxnSpPr>
          <p:nvPr/>
        </p:nvCxnSpPr>
        <p:spPr>
          <a:xfrm flipV="1">
            <a:off x="717267" y="4923033"/>
            <a:ext cx="0" cy="365217"/>
          </a:xfrm>
          <a:prstGeom prst="line">
            <a:avLst/>
          </a:prstGeom>
          <a:ln w="9525">
            <a:solidFill>
              <a:srgbClr val="867155"/>
            </a:solidFill>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E85FEC31-54D4-DFCB-4A3C-8E9C86E23726}"/>
              </a:ext>
            </a:extLst>
          </p:cNvPr>
          <p:cNvGrpSpPr/>
          <p:nvPr/>
        </p:nvGrpSpPr>
        <p:grpSpPr>
          <a:xfrm>
            <a:off x="488328" y="5288250"/>
            <a:ext cx="457878" cy="469300"/>
            <a:chOff x="488272" y="3667717"/>
            <a:chExt cx="457878" cy="469300"/>
          </a:xfrm>
        </p:grpSpPr>
        <p:sp>
          <p:nvSpPr>
            <p:cNvPr id="42" name="Freeform 29">
              <a:extLst>
                <a:ext uri="{FF2B5EF4-FFF2-40B4-BE49-F238E27FC236}">
                  <a16:creationId xmlns:a16="http://schemas.microsoft.com/office/drawing/2014/main" id="{1C56278D-D76C-9459-1893-3C81567B351F}"/>
                </a:ext>
              </a:extLst>
            </p:cNvPr>
            <p:cNvSpPr>
              <a:spLocks noChangeAspect="1" noEditPoints="1"/>
            </p:cNvSpPr>
            <p:nvPr/>
          </p:nvSpPr>
          <p:spPr bwMode="auto">
            <a:xfrm>
              <a:off x="488272" y="3667717"/>
              <a:ext cx="457878" cy="469300"/>
            </a:xfrm>
            <a:custGeom>
              <a:avLst/>
              <a:gdLst>
                <a:gd name="T0" fmla="*/ 120 w 240"/>
                <a:gd name="T1" fmla="*/ 262 h 262"/>
                <a:gd name="T2" fmla="*/ 96 w 240"/>
                <a:gd name="T3" fmla="*/ 255 h 262"/>
                <a:gd name="T4" fmla="*/ 24 w 240"/>
                <a:gd name="T5" fmla="*/ 214 h 262"/>
                <a:gd name="T6" fmla="*/ 0 w 240"/>
                <a:gd name="T7" fmla="*/ 172 h 262"/>
                <a:gd name="T8" fmla="*/ 0 w 240"/>
                <a:gd name="T9" fmla="*/ 89 h 262"/>
                <a:gd name="T10" fmla="*/ 24 w 240"/>
                <a:gd name="T11" fmla="*/ 48 h 262"/>
                <a:gd name="T12" fmla="*/ 96 w 240"/>
                <a:gd name="T13" fmla="*/ 7 h 262"/>
                <a:gd name="T14" fmla="*/ 120 w 240"/>
                <a:gd name="T15" fmla="*/ 0 h 262"/>
                <a:gd name="T16" fmla="*/ 144 w 240"/>
                <a:gd name="T17" fmla="*/ 7 h 262"/>
                <a:gd name="T18" fmla="*/ 216 w 240"/>
                <a:gd name="T19" fmla="*/ 48 h 262"/>
                <a:gd name="T20" fmla="*/ 240 w 240"/>
                <a:gd name="T21" fmla="*/ 89 h 262"/>
                <a:gd name="T22" fmla="*/ 240 w 240"/>
                <a:gd name="T23" fmla="*/ 172 h 262"/>
                <a:gd name="T24" fmla="*/ 216 w 240"/>
                <a:gd name="T25" fmla="*/ 214 h 262"/>
                <a:gd name="T26" fmla="*/ 144 w 240"/>
                <a:gd name="T27" fmla="*/ 255 h 262"/>
                <a:gd name="T28" fmla="*/ 120 w 240"/>
                <a:gd name="T29" fmla="*/ 262 h 262"/>
                <a:gd name="T30" fmla="*/ 120 w 240"/>
                <a:gd name="T31" fmla="*/ 2 h 262"/>
                <a:gd name="T32" fmla="*/ 97 w 240"/>
                <a:gd name="T33" fmla="*/ 8 h 262"/>
                <a:gd name="T34" fmla="*/ 25 w 240"/>
                <a:gd name="T35" fmla="*/ 49 h 262"/>
                <a:gd name="T36" fmla="*/ 2 w 240"/>
                <a:gd name="T37" fmla="*/ 89 h 262"/>
                <a:gd name="T38" fmla="*/ 2 w 240"/>
                <a:gd name="T39" fmla="*/ 172 h 262"/>
                <a:gd name="T40" fmla="*/ 25 w 240"/>
                <a:gd name="T41" fmla="*/ 213 h 262"/>
                <a:gd name="T42" fmla="*/ 97 w 240"/>
                <a:gd name="T43" fmla="*/ 254 h 262"/>
                <a:gd name="T44" fmla="*/ 120 w 240"/>
                <a:gd name="T45" fmla="*/ 260 h 262"/>
                <a:gd name="T46" fmla="*/ 143 w 240"/>
                <a:gd name="T47" fmla="*/ 254 h 262"/>
                <a:gd name="T48" fmla="*/ 215 w 240"/>
                <a:gd name="T49" fmla="*/ 213 h 262"/>
                <a:gd name="T50" fmla="*/ 238 w 240"/>
                <a:gd name="T51" fmla="*/ 172 h 262"/>
                <a:gd name="T52" fmla="*/ 238 w 240"/>
                <a:gd name="T53" fmla="*/ 89 h 262"/>
                <a:gd name="T54" fmla="*/ 215 w 240"/>
                <a:gd name="T55" fmla="*/ 49 h 262"/>
                <a:gd name="T56" fmla="*/ 143 w 240"/>
                <a:gd name="T57" fmla="*/ 8 h 262"/>
                <a:gd name="T58" fmla="*/ 120 w 240"/>
                <a:gd name="T59" fmla="*/ 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0" h="262">
                  <a:moveTo>
                    <a:pt x="120" y="262"/>
                  </a:moveTo>
                  <a:cubicBezTo>
                    <a:pt x="112" y="262"/>
                    <a:pt x="103" y="259"/>
                    <a:pt x="96" y="255"/>
                  </a:cubicBezTo>
                  <a:cubicBezTo>
                    <a:pt x="24" y="214"/>
                    <a:pt x="24" y="214"/>
                    <a:pt x="24" y="214"/>
                  </a:cubicBezTo>
                  <a:cubicBezTo>
                    <a:pt x="10" y="206"/>
                    <a:pt x="0" y="189"/>
                    <a:pt x="0" y="172"/>
                  </a:cubicBezTo>
                  <a:cubicBezTo>
                    <a:pt x="0" y="89"/>
                    <a:pt x="0" y="89"/>
                    <a:pt x="0" y="89"/>
                  </a:cubicBezTo>
                  <a:cubicBezTo>
                    <a:pt x="0" y="73"/>
                    <a:pt x="10" y="56"/>
                    <a:pt x="24" y="48"/>
                  </a:cubicBezTo>
                  <a:cubicBezTo>
                    <a:pt x="96" y="7"/>
                    <a:pt x="96" y="7"/>
                    <a:pt x="96" y="7"/>
                  </a:cubicBezTo>
                  <a:cubicBezTo>
                    <a:pt x="103" y="2"/>
                    <a:pt x="112" y="0"/>
                    <a:pt x="120" y="0"/>
                  </a:cubicBezTo>
                  <a:cubicBezTo>
                    <a:pt x="129" y="0"/>
                    <a:pt x="137" y="2"/>
                    <a:pt x="144" y="7"/>
                  </a:cubicBezTo>
                  <a:cubicBezTo>
                    <a:pt x="216" y="48"/>
                    <a:pt x="216" y="48"/>
                    <a:pt x="216" y="48"/>
                  </a:cubicBezTo>
                  <a:cubicBezTo>
                    <a:pt x="230" y="56"/>
                    <a:pt x="240" y="73"/>
                    <a:pt x="240" y="89"/>
                  </a:cubicBezTo>
                  <a:cubicBezTo>
                    <a:pt x="240" y="172"/>
                    <a:pt x="240" y="172"/>
                    <a:pt x="240" y="172"/>
                  </a:cubicBezTo>
                  <a:cubicBezTo>
                    <a:pt x="240" y="189"/>
                    <a:pt x="230" y="206"/>
                    <a:pt x="216" y="214"/>
                  </a:cubicBezTo>
                  <a:cubicBezTo>
                    <a:pt x="144" y="255"/>
                    <a:pt x="144" y="255"/>
                    <a:pt x="144" y="255"/>
                  </a:cubicBezTo>
                  <a:cubicBezTo>
                    <a:pt x="137" y="259"/>
                    <a:pt x="129" y="262"/>
                    <a:pt x="120" y="262"/>
                  </a:cubicBezTo>
                  <a:close/>
                  <a:moveTo>
                    <a:pt x="120" y="2"/>
                  </a:moveTo>
                  <a:cubicBezTo>
                    <a:pt x="112" y="2"/>
                    <a:pt x="104" y="4"/>
                    <a:pt x="97" y="8"/>
                  </a:cubicBezTo>
                  <a:cubicBezTo>
                    <a:pt x="25" y="49"/>
                    <a:pt x="25" y="49"/>
                    <a:pt x="25" y="49"/>
                  </a:cubicBezTo>
                  <a:cubicBezTo>
                    <a:pt x="11" y="57"/>
                    <a:pt x="2" y="73"/>
                    <a:pt x="2" y="89"/>
                  </a:cubicBezTo>
                  <a:cubicBezTo>
                    <a:pt x="2" y="172"/>
                    <a:pt x="2" y="172"/>
                    <a:pt x="2" y="172"/>
                  </a:cubicBezTo>
                  <a:cubicBezTo>
                    <a:pt x="2" y="188"/>
                    <a:pt x="11" y="205"/>
                    <a:pt x="25" y="213"/>
                  </a:cubicBezTo>
                  <a:cubicBezTo>
                    <a:pt x="97" y="254"/>
                    <a:pt x="97" y="254"/>
                    <a:pt x="97" y="254"/>
                  </a:cubicBezTo>
                  <a:cubicBezTo>
                    <a:pt x="104" y="258"/>
                    <a:pt x="112" y="260"/>
                    <a:pt x="120" y="260"/>
                  </a:cubicBezTo>
                  <a:cubicBezTo>
                    <a:pt x="128" y="260"/>
                    <a:pt x="136" y="258"/>
                    <a:pt x="143" y="254"/>
                  </a:cubicBezTo>
                  <a:cubicBezTo>
                    <a:pt x="215" y="213"/>
                    <a:pt x="215" y="213"/>
                    <a:pt x="215" y="213"/>
                  </a:cubicBezTo>
                  <a:cubicBezTo>
                    <a:pt x="229" y="205"/>
                    <a:pt x="238" y="188"/>
                    <a:pt x="238" y="172"/>
                  </a:cubicBezTo>
                  <a:cubicBezTo>
                    <a:pt x="238" y="89"/>
                    <a:pt x="238" y="89"/>
                    <a:pt x="238" y="89"/>
                  </a:cubicBezTo>
                  <a:cubicBezTo>
                    <a:pt x="238" y="73"/>
                    <a:pt x="229" y="57"/>
                    <a:pt x="215" y="49"/>
                  </a:cubicBezTo>
                  <a:cubicBezTo>
                    <a:pt x="143" y="8"/>
                    <a:pt x="143" y="8"/>
                    <a:pt x="143" y="8"/>
                  </a:cubicBezTo>
                  <a:cubicBezTo>
                    <a:pt x="136" y="4"/>
                    <a:pt x="128" y="2"/>
                    <a:pt x="120" y="2"/>
                  </a:cubicBezTo>
                  <a:close/>
                </a:path>
              </a:pathLst>
            </a:custGeom>
            <a:solidFill>
              <a:srgbClr val="EBACB9"/>
            </a:solidFill>
            <a:ln>
              <a:solidFill>
                <a:srgbClr val="867155"/>
              </a:solidFill>
            </a:ln>
          </p:spPr>
          <p:txBody>
            <a:bodyPr vert="horz" wrap="square" lIns="54438" tIns="27219" rIns="54438" bIns="27219" numCol="1" anchor="t" anchorCtr="0" compatLnSpc="1">
              <a:prstTxWarp prst="textNoShape">
                <a:avLst/>
              </a:prstTxWarp>
            </a:bodyPr>
            <a:lstStyle/>
            <a:p>
              <a:pPr marL="0" marR="0" lvl="0" indent="0" algn="l" defTabSz="108885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43" name="Rectangle: Rounded Corners 42">
              <a:extLst>
                <a:ext uri="{FF2B5EF4-FFF2-40B4-BE49-F238E27FC236}">
                  <a16:creationId xmlns:a16="http://schemas.microsoft.com/office/drawing/2014/main" id="{956E4513-4B16-9892-F7CB-0D6F1752B5AB}"/>
                </a:ext>
              </a:extLst>
            </p:cNvPr>
            <p:cNvSpPr/>
            <p:nvPr/>
          </p:nvSpPr>
          <p:spPr>
            <a:xfrm>
              <a:off x="585228" y="3796312"/>
              <a:ext cx="263966" cy="210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rgbClr val="747474"/>
                  </a:solidFill>
                  <a:latin typeface="Corporate S"/>
                </a:rPr>
                <a:t>E</a:t>
              </a:r>
              <a:endParaRPr kumimoji="0" lang="en-AE" sz="1800" b="1" i="0" u="none" strike="noStrike" kern="1200" cap="none" spc="0" normalizeH="0" baseline="0" noProof="0">
                <a:ln>
                  <a:noFill/>
                </a:ln>
                <a:solidFill>
                  <a:srgbClr val="747474"/>
                </a:solidFill>
                <a:effectLst/>
                <a:uLnTx/>
                <a:uFillTx/>
                <a:latin typeface="Corporate S"/>
                <a:ea typeface="+mn-ea"/>
                <a:cs typeface="+mn-cs"/>
              </a:endParaRPr>
            </a:p>
          </p:txBody>
        </p:sp>
      </p:grpSp>
      <p:grpSp>
        <p:nvGrpSpPr>
          <p:cNvPr id="60" name="Group 59">
            <a:extLst>
              <a:ext uri="{FF2B5EF4-FFF2-40B4-BE49-F238E27FC236}">
                <a16:creationId xmlns:a16="http://schemas.microsoft.com/office/drawing/2014/main" id="{6C20065D-24E0-D57C-401A-CBF7CC39E48A}"/>
              </a:ext>
            </a:extLst>
          </p:cNvPr>
          <p:cNvGrpSpPr/>
          <p:nvPr/>
        </p:nvGrpSpPr>
        <p:grpSpPr>
          <a:xfrm>
            <a:off x="1110479" y="4398676"/>
            <a:ext cx="4529914" cy="707705"/>
            <a:chOff x="1110479" y="5002319"/>
            <a:chExt cx="4529914" cy="707705"/>
          </a:xfrm>
        </p:grpSpPr>
        <p:sp>
          <p:nvSpPr>
            <p:cNvPr id="61" name="TextBox 60">
              <a:extLst>
                <a:ext uri="{FF2B5EF4-FFF2-40B4-BE49-F238E27FC236}">
                  <a16:creationId xmlns:a16="http://schemas.microsoft.com/office/drawing/2014/main" id="{B02BB31F-AFF2-4EB2-88F5-E8F9AE6BF077}"/>
                </a:ext>
              </a:extLst>
            </p:cNvPr>
            <p:cNvSpPr txBox="1"/>
            <p:nvPr/>
          </p:nvSpPr>
          <p:spPr>
            <a:xfrm>
              <a:off x="1110479" y="5002319"/>
              <a:ext cx="2624699" cy="198345"/>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AE" sz="1400" b="0" i="1" u="none" strike="noStrike" kern="1200" cap="none" spc="0" normalizeH="0" baseline="0" noProof="0" dirty="0">
                  <a:ln>
                    <a:noFill/>
                  </a:ln>
                  <a:solidFill>
                    <a:schemeClr val="bg2">
                      <a:lumMod val="50000"/>
                    </a:schemeClr>
                  </a:solidFill>
                  <a:effectLst/>
                  <a:uLnTx/>
                  <a:uFillTx/>
                  <a:latin typeface="Corporate S"/>
                  <a:ea typeface="+mn-ea"/>
                  <a:cs typeface="+mn-cs"/>
                </a:rPr>
                <a:t>Why You Should Win </a:t>
              </a:r>
            </a:p>
          </p:txBody>
        </p:sp>
        <p:sp>
          <p:nvSpPr>
            <p:cNvPr id="62" name="TextBox 61">
              <a:extLst>
                <a:ext uri="{FF2B5EF4-FFF2-40B4-BE49-F238E27FC236}">
                  <a16:creationId xmlns:a16="http://schemas.microsoft.com/office/drawing/2014/main" id="{27B58079-38B0-5986-494A-5BBC15D47B71}"/>
                </a:ext>
              </a:extLst>
            </p:cNvPr>
            <p:cNvSpPr txBox="1"/>
            <p:nvPr/>
          </p:nvSpPr>
          <p:spPr>
            <a:xfrm>
              <a:off x="1110479" y="5208930"/>
              <a:ext cx="4529914" cy="501094"/>
            </a:xfrm>
            <a:prstGeom prst="rect">
              <a:avLst/>
            </a:prstGeom>
            <a:noFill/>
          </p:spPr>
          <p:txBody>
            <a:bodyPr wrap="square" lIns="0" tIns="0" rIns="0" bIns="0"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rporate S"/>
                  <a:ea typeface="+mn-ea"/>
                  <a:cs typeface="+mn-cs"/>
                </a:rPr>
                <a:t>Gives applicants space to summarize their overall case and highlight what makes them stand out</a:t>
              </a:r>
              <a:endParaRPr kumimoji="0" lang="en-AE" sz="1200" b="0" i="0" u="none" strike="noStrike" kern="1200" cap="none" spc="0" normalizeH="0" baseline="0" noProof="0" dirty="0">
                <a:ln>
                  <a:noFill/>
                </a:ln>
                <a:solidFill>
                  <a:prstClr val="black"/>
                </a:solidFill>
                <a:effectLst/>
                <a:uLnTx/>
                <a:uFillTx/>
                <a:latin typeface="Corporate S"/>
                <a:ea typeface="+mn-ea"/>
                <a:cs typeface="+mn-cs"/>
              </a:endParaRPr>
            </a:p>
          </p:txBody>
        </p:sp>
      </p:grpSp>
      <p:sp>
        <p:nvSpPr>
          <p:cNvPr id="63" name="Rectangle: Rounded Corners 62">
            <a:extLst>
              <a:ext uri="{FF2B5EF4-FFF2-40B4-BE49-F238E27FC236}">
                <a16:creationId xmlns:a16="http://schemas.microsoft.com/office/drawing/2014/main" id="{30B4E9E7-6654-C274-B023-F585D05FBB77}"/>
              </a:ext>
            </a:extLst>
          </p:cNvPr>
          <p:cNvSpPr/>
          <p:nvPr/>
        </p:nvSpPr>
        <p:spPr>
          <a:xfrm>
            <a:off x="371475" y="5986620"/>
            <a:ext cx="11449050" cy="42687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E" sz="1200" dirty="0">
                <a:solidFill>
                  <a:prstClr val="black"/>
                </a:solidFill>
                <a:latin typeface="Corporate S"/>
              </a:rPr>
              <a:t>While the form structure stays constant, tailoring happens in the category introduction and the guidance under each question, </a:t>
            </a:r>
          </a:p>
          <a:p>
            <a:pPr algn="ctr"/>
            <a:r>
              <a:rPr lang="en-AE" sz="1200" dirty="0">
                <a:solidFill>
                  <a:prstClr val="black"/>
                </a:solidFill>
                <a:latin typeface="Corporate S"/>
              </a:rPr>
              <a:t>where examples are adapted to reflect the specific focus of the award category</a:t>
            </a:r>
          </a:p>
        </p:txBody>
      </p:sp>
    </p:spTree>
    <p:extLst>
      <p:ext uri="{BB962C8B-B14F-4D97-AF65-F5344CB8AC3E}">
        <p14:creationId xmlns:p14="http://schemas.microsoft.com/office/powerpoint/2010/main" val="15720167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DCT-Feb23">
  <a:themeElements>
    <a:clrScheme name="DCT">
      <a:dk1>
        <a:sysClr val="windowText" lastClr="000000"/>
      </a:dk1>
      <a:lt1>
        <a:sysClr val="window" lastClr="FFFFFF"/>
      </a:lt1>
      <a:dk2>
        <a:srgbClr val="F77860"/>
      </a:dk2>
      <a:lt2>
        <a:srgbClr val="E3DCD3"/>
      </a:lt2>
      <a:accent1>
        <a:srgbClr val="F77860"/>
      </a:accent1>
      <a:accent2>
        <a:srgbClr val="CD3151"/>
      </a:accent2>
      <a:accent3>
        <a:srgbClr val="4832B8"/>
      </a:accent3>
      <a:accent4>
        <a:srgbClr val="1C9667"/>
      </a:accent4>
      <a:accent5>
        <a:srgbClr val="E3DCD3"/>
      </a:accent5>
      <a:accent6>
        <a:srgbClr val="F77860"/>
      </a:accent6>
      <a:hlink>
        <a:srgbClr val="F77860"/>
      </a:hlink>
      <a:folHlink>
        <a:srgbClr val="4832B8"/>
      </a:folHlink>
    </a:clrScheme>
    <a:fontScheme name="DCT Corporate S">
      <a:majorFont>
        <a:latin typeface="Corporate S"/>
        <a:ea typeface=""/>
        <a:cs typeface=""/>
      </a:majorFont>
      <a:minorFont>
        <a:latin typeface="Corporate 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100" dirty="0" err="1" smtClean="0"/>
        </a:defPPr>
      </a:lstStyle>
    </a:txDef>
  </a:objectDefaults>
  <a:extraClrSchemeLst/>
  <a:extLst>
    <a:ext uri="{05A4C25C-085E-4340-85A3-A5531E510DB2}">
      <thm15:themeFamily xmlns:thm15="http://schemas.microsoft.com/office/thememl/2012/main" name="Romola-v1" id="{6F026CD1-82BA-4210-AA95-7C51B50889F2}" vid="{F145A1CA-3500-4D7F-B498-3DD93CC30C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98D224B020894BB6044CFAF0079629" ma:contentTypeVersion="16" ma:contentTypeDescription="Create a new document." ma:contentTypeScope="" ma:versionID="3bda450184028a8c8d020c68be76cb59">
  <xsd:schema xmlns:xsd="http://www.w3.org/2001/XMLSchema" xmlns:xs="http://www.w3.org/2001/XMLSchema" xmlns:p="http://schemas.microsoft.com/office/2006/metadata/properties" xmlns:ns2="2e2fefc7-5e1e-44be-9461-2a3918eee1aa" xmlns:ns3="15d568b1-a842-44de-9507-b98d782bbab3" targetNamespace="http://schemas.microsoft.com/office/2006/metadata/properties" ma:root="true" ma:fieldsID="a27f1252618eb2b1051dd4931c121461" ns2:_="" ns3:_="">
    <xsd:import namespace="2e2fefc7-5e1e-44be-9461-2a3918eee1aa"/>
    <xsd:import namespace="15d568b1-a842-44de-9507-b98d782bbab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2fefc7-5e1e-44be-9461-2a3918eee1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d568b1-a842-44de-9507-b98d782bbab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21a62e2-16eb-4ccf-96c7-44a778f96132}" ma:internalName="TaxCatchAll" ma:showField="CatchAllData" ma:web="15d568b1-a842-44de-9507-b98d782bbab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5d568b1-a842-44de-9507-b98d782bbab3" xsi:nil="true"/>
    <lcf76f155ced4ddcb4097134ff3c332f xmlns="2e2fefc7-5e1e-44be-9461-2a3918eee1a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70951B-D55C-4682-BE0D-29222C4FE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2fefc7-5e1e-44be-9461-2a3918eee1aa"/>
    <ds:schemaRef ds:uri="15d568b1-a842-44de-9507-b98d782bba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5368906-B078-47CC-BAD2-BB0EF44852D0}">
  <ds:schemaRefs>
    <ds:schemaRef ds:uri="http://schemas.microsoft.com/office/2006/documentManagement/types"/>
    <ds:schemaRef ds:uri="http://purl.org/dc/dcmitype/"/>
    <ds:schemaRef ds:uri="http://www.w3.org/XML/1998/namespace"/>
    <ds:schemaRef ds:uri="http://purl.org/dc/elements/1.1/"/>
    <ds:schemaRef ds:uri="http://schemas.microsoft.com/office/infopath/2007/PartnerControls"/>
    <ds:schemaRef ds:uri="2e2fefc7-5e1e-44be-9461-2a3918eee1aa"/>
    <ds:schemaRef ds:uri="http://schemas.openxmlformats.org/package/2006/metadata/core-properties"/>
    <ds:schemaRef ds:uri="15d568b1-a842-44de-9507-b98d782bbab3"/>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9104E7A-85B6-4F52-8B44-474130602F2C}">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5089</TotalTime>
  <Words>2682</Words>
  <Application>Microsoft Office PowerPoint</Application>
  <PresentationFormat>Widescreen</PresentationFormat>
  <Paragraphs>339</Paragraphs>
  <Slides>17</Slides>
  <Notes>17</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9" baseType="lpstr">
      <vt:lpstr>Aptos</vt:lpstr>
      <vt:lpstr>Arial</vt:lpstr>
      <vt:lpstr>Calibri</vt:lpstr>
      <vt:lpstr>Calibri Light</vt:lpstr>
      <vt:lpstr>Chronicle Display Black</vt:lpstr>
      <vt:lpstr>Corporate S</vt:lpstr>
      <vt:lpstr>Helvetica Neue Medium</vt:lpstr>
      <vt:lpstr>Open Sans</vt:lpstr>
      <vt:lpstr>Verdana</vt:lpstr>
      <vt:lpstr>Wingdings 2</vt:lpstr>
      <vt:lpstr>1_DCT-Feb23</vt:lpstr>
      <vt:lpstr>think-cell Slide</vt:lpstr>
      <vt:lpstr>VX Awards Evaluator Onboarding</vt:lpstr>
      <vt:lpstr>Purpose of Today’s Discussion</vt:lpstr>
      <vt:lpstr>Purpose of Today’s Discussion | 1. Introduction to the Visitor Experience Awards</vt:lpstr>
      <vt:lpstr>Introduction to the Visitor Experience Awards</vt:lpstr>
      <vt:lpstr>Introduction to the Visitor Experience Awards | Award Categories</vt:lpstr>
      <vt:lpstr>Purpose of Today’s Discussion | 2. Understanding Your Role as an Evaluator</vt:lpstr>
      <vt:lpstr>Understanding Your Role as an Evaluator | Winner Selection Process</vt:lpstr>
      <vt:lpstr>Understanding Your Role as an Evaluator | Business Application Format</vt:lpstr>
      <vt:lpstr>Understanding Your Role as an Evaluator | Frontliner Application Format</vt:lpstr>
      <vt:lpstr>Understanding Your Role as an Evaluator | Scoring Method</vt:lpstr>
      <vt:lpstr>Understanding Your Role as an Evaluator | Tie breaker</vt:lpstr>
      <vt:lpstr>Understanding Your Role as an Evaluator | Journey</vt:lpstr>
      <vt:lpstr>Understanding Your Role as an Evaluator | Principles</vt:lpstr>
      <vt:lpstr>Purpose of Today’s Discussion | 3. Navigating the Evaluation Portal </vt:lpstr>
      <vt:lpstr>Navigating the Evaluation Portal</vt:lpstr>
      <vt:lpstr>Navigating the Evaluation Portal</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Chawa, Sennah</cp:lastModifiedBy>
  <cp:revision>2</cp:revision>
  <dcterms:created xsi:type="dcterms:W3CDTF">2026-07-17T10:33:07Z</dcterms:created>
  <dcterms:modified xsi:type="dcterms:W3CDTF">2026-08-18T08:10:52Z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0x010100ED98D224B020894BB6044CFAF0079629</vt:lpwstr>
  </property>
  <property fmtid="{D5CDD505-2E9C-101B-9397-08002B2CF9AE}" pid="3" name="MediaServiceImageTags">
    <vt:lpwstr/>
  </property>
</Properties>
</file>